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40"/>
  </p:notesMasterIdLst>
  <p:sldIdLst>
    <p:sldId id="292" r:id="rId3"/>
    <p:sldId id="257" r:id="rId4"/>
    <p:sldId id="258" r:id="rId5"/>
    <p:sldId id="294" r:id="rId6"/>
    <p:sldId id="298" r:id="rId7"/>
    <p:sldId id="260" r:id="rId8"/>
    <p:sldId id="261" r:id="rId9"/>
    <p:sldId id="262" r:id="rId10"/>
    <p:sldId id="263" r:id="rId11"/>
    <p:sldId id="264" r:id="rId12"/>
    <p:sldId id="265" r:id="rId13"/>
    <p:sldId id="266" r:id="rId14"/>
    <p:sldId id="267" r:id="rId15"/>
    <p:sldId id="268" r:id="rId16"/>
    <p:sldId id="269" r:id="rId17"/>
    <p:sldId id="301" r:id="rId18"/>
    <p:sldId id="302" r:id="rId19"/>
    <p:sldId id="303"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5143500" type="screen16x9"/>
  <p:notesSz cx="6858000" cy="9144000"/>
  <p:embeddedFontLst>
    <p:embeddedFont>
      <p:font typeface="Arial Black" panose="020B0A04020102020204" pitchFamily="34" charset="0"/>
      <p:bold r:id="rId41"/>
    </p:embeddedFont>
    <p:embeddedFont>
      <p:font typeface="Times" panose="02020603050405020304" pitchFamily="18" charset="0"/>
      <p:regular r:id="rId42"/>
      <p:bold r:id="rId43"/>
      <p:italic r:id="rId44"/>
      <p:boldItalic r:id="rId45"/>
    </p:embeddedFont>
    <p:embeddedFont>
      <p:font typeface="Candara" panose="020E0502030303020204" pitchFamily="34" charset="0"/>
      <p:regular r:id="rId46"/>
      <p:bold r:id="rId47"/>
      <p:italic r:id="rId48"/>
      <p:boldItalic r:id="rId49"/>
    </p:embeddedFont>
    <p:embeddedFont>
      <p:font typeface="Source Sans Pro" panose="020B0604020202020204" charset="0"/>
      <p:regular r:id="rId50"/>
      <p:bold r:id="rId51"/>
      <p:italic r:id="rId52"/>
      <p:boldItalic r:id="rId53"/>
    </p:embeddedFont>
    <p:embeddedFont>
      <p:font typeface="Rambla" panose="020B0604020202020204" charset="0"/>
      <p:regular r:id="rId54"/>
      <p:bold r:id="rId55"/>
      <p:italic r:id="rId56"/>
      <p:boldItalic r:id="rId57"/>
    </p:embeddedFont>
    <p:embeddedFont>
      <p:font typeface="Verdana" panose="020B0604030504040204" pitchFamily="3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
      <p:font typeface="Georgia" panose="02040502050405020303" pitchFamily="18"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Kilkeary" initials="JK" lastIdx="1" clrIdx="0">
    <p:extLst>
      <p:ext uri="{19B8F6BF-5375-455C-9EA6-DF929625EA0E}">
        <p15:presenceInfo xmlns:p15="http://schemas.microsoft.com/office/powerpoint/2012/main" userId="S-1-5-21-313377636-3159528848-1351084975-4555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6279" autoAdjust="0"/>
  </p:normalViewPr>
  <p:slideViewPr>
    <p:cSldViewPr snapToGrid="0">
      <p:cViewPr varScale="1">
        <p:scale>
          <a:sx n="74" d="100"/>
          <a:sy n="74" d="100"/>
        </p:scale>
        <p:origin x="624" y="72"/>
      </p:cViewPr>
      <p:guideLst/>
    </p:cSldViewPr>
  </p:slideViewPr>
  <p:outlineViewPr>
    <p:cViewPr>
      <p:scale>
        <a:sx n="33" d="100"/>
        <a:sy n="33" d="100"/>
      </p:scale>
      <p:origin x="0" y="-1987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font" Target="fonts/font28.fntdata"/><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font" Target="fonts/font2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font" Target="fonts/font29.fntdata"/><Relationship Id="rId8" Type="http://schemas.openxmlformats.org/officeDocument/2006/relationships/slide" Target="slides/slide6.xml"/><Relationship Id="rId51" Type="http://schemas.openxmlformats.org/officeDocument/2006/relationships/font" Target="fonts/font11.fntdata"/><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046532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ivisionearlychildhood.egnyte.com/dl/tgv6GUXhVo"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naeyc.org/resources/topics/assessmen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ctacenter.org/decrp/type-checklists.as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ctacenter.org/decrp/type-checklists.as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lkc.ohs.acf.hhs.gov/video/partnering-famili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easternct.edu/cece/e-clip-documenting-childrens-learn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ttaconline.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doe.virginia.gov/early-childhood/curriculum/index.s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doe.virginia.gov/early-childhood/curriculum/index.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TQanyOvGumg&amp;feature=youtu.b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e9fb3c50e_0_3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Arial"/>
                <a:ea typeface="Arial"/>
                <a:cs typeface="Arial"/>
                <a:sym typeface="Arial"/>
              </a:rPr>
              <a:t>1</a:t>
            </a:fld>
            <a:endParaRPr sz="1200" b="0" i="0" u="none" strike="noStrike" cap="none" dirty="0">
              <a:solidFill>
                <a:schemeClr val="dk1"/>
              </a:solidFill>
              <a:latin typeface="Arial"/>
              <a:ea typeface="Arial"/>
              <a:cs typeface="Arial"/>
              <a:sym typeface="Arial"/>
            </a:endParaRPr>
          </a:p>
        </p:txBody>
      </p:sp>
      <p:sp>
        <p:nvSpPr>
          <p:cNvPr id="155" name="Google Shape;155;g4e9fb3c50e_0_3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g4e9fb3c50e_0_3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b="1" dirty="0">
                <a:latin typeface="Arial"/>
                <a:ea typeface="Arial"/>
                <a:cs typeface="Arial"/>
                <a:sym typeface="Arial"/>
              </a:rPr>
              <a:t>Note to presenter</a:t>
            </a:r>
            <a:r>
              <a:rPr lang="en" dirty="0">
                <a:latin typeface="Arial"/>
                <a:ea typeface="Arial"/>
                <a:cs typeface="Arial"/>
                <a:sym typeface="Arial"/>
              </a:rPr>
              <a:t>: This module can be changed to reflect the needs of your audience; save the presentation to a location on your computer and make necessary changes.</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 dirty="0">
                <a:latin typeface="Arial"/>
                <a:ea typeface="Arial"/>
                <a:cs typeface="Arial"/>
                <a:sym typeface="Arial"/>
              </a:rPr>
              <a:t>This module contains activities to promote participant involvement aimed at improving retention of information presented. To learn more about participant-centered training strategies please refer to: Pike, R. (2002). </a:t>
            </a:r>
            <a:r>
              <a:rPr lang="en" i="1" dirty="0">
                <a:latin typeface="Arial"/>
                <a:ea typeface="Arial"/>
                <a:cs typeface="Arial"/>
                <a:sym typeface="Arial"/>
              </a:rPr>
              <a:t>Creative teaching techniques handbook: Tips, tactics, and </a:t>
            </a:r>
            <a:r>
              <a:rPr lang="en" i="1" dirty="0" smtClean="0">
                <a:latin typeface="Arial"/>
                <a:ea typeface="Arial"/>
                <a:cs typeface="Arial"/>
                <a:sym typeface="Arial"/>
              </a:rPr>
              <a:t>how-tos </a:t>
            </a:r>
            <a:r>
              <a:rPr lang="en" i="1" dirty="0">
                <a:latin typeface="Arial"/>
                <a:ea typeface="Arial"/>
                <a:cs typeface="Arial"/>
                <a:sym typeface="Arial"/>
              </a:rPr>
              <a:t>for delivering effective training </a:t>
            </a:r>
            <a:r>
              <a:rPr lang="en" dirty="0">
                <a:latin typeface="Arial"/>
                <a:ea typeface="Arial"/>
                <a:cs typeface="Arial"/>
                <a:sym typeface="Arial"/>
              </a:rPr>
              <a:t>(3</a:t>
            </a:r>
            <a:r>
              <a:rPr lang="en" baseline="30000" dirty="0">
                <a:latin typeface="Arial"/>
                <a:ea typeface="Arial"/>
                <a:cs typeface="Arial"/>
                <a:sym typeface="Arial"/>
              </a:rPr>
              <a:t>rd</a:t>
            </a:r>
            <a:r>
              <a:rPr lang="en" dirty="0">
                <a:latin typeface="Arial"/>
                <a:ea typeface="Arial"/>
                <a:cs typeface="Arial"/>
                <a:sym typeface="Arial"/>
              </a:rPr>
              <a:t> ed.). Amherst, MA: HRD Press. Or visit the Web site at www.bobpikegroup.com.</a:t>
            </a:r>
            <a:endParaRPr dirty="0"/>
          </a:p>
          <a:p>
            <a:pPr marL="0" lvl="0" indent="0" algn="l" rtl="0">
              <a:lnSpc>
                <a:spcPct val="100000"/>
              </a:lnSpc>
              <a:spcBef>
                <a:spcPts val="0"/>
              </a:spcBef>
              <a:spcAft>
                <a:spcPts val="0"/>
              </a:spcAft>
              <a:buSzPts val="1400"/>
              <a:buNone/>
            </a:pPr>
            <a:endParaRPr b="1" i="1" dirty="0">
              <a:latin typeface="Arial"/>
              <a:ea typeface="Arial"/>
              <a:cs typeface="Arial"/>
              <a:sym typeface="Arial"/>
            </a:endParaRPr>
          </a:p>
          <a:p>
            <a:pPr marL="0" lvl="0" indent="0" algn="l" rtl="0">
              <a:lnSpc>
                <a:spcPct val="100000"/>
              </a:lnSpc>
              <a:spcBef>
                <a:spcPts val="0"/>
              </a:spcBef>
              <a:spcAft>
                <a:spcPts val="0"/>
              </a:spcAft>
              <a:buSzPts val="1400"/>
              <a:buNone/>
            </a:pPr>
            <a:endParaRPr b="1" i="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extLst>
      <p:ext uri="{BB962C8B-B14F-4D97-AF65-F5344CB8AC3E}">
        <p14:creationId xmlns:p14="http://schemas.microsoft.com/office/powerpoint/2010/main" val="114421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e9fb3c50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e9fb3c50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smtClean="0">
                <a:latin typeface="Arial"/>
                <a:ea typeface="Arial"/>
                <a:cs typeface="Arial"/>
                <a:sym typeface="Arial"/>
              </a:rPr>
              <a:t>The </a:t>
            </a:r>
            <a:r>
              <a:rPr lang="en" dirty="0">
                <a:latin typeface="Arial"/>
                <a:ea typeface="Arial"/>
                <a:cs typeface="Arial"/>
                <a:sym typeface="Arial"/>
              </a:rPr>
              <a:t>Division for Early Childhood (DEC) published </a:t>
            </a:r>
            <a:r>
              <a:rPr lang="en" i="1" dirty="0">
                <a:latin typeface="Arial"/>
                <a:ea typeface="Arial"/>
                <a:cs typeface="Arial"/>
                <a:sym typeface="Arial"/>
              </a:rPr>
              <a:t>Recommended Practices in Early Childhood </a:t>
            </a:r>
            <a:r>
              <a:rPr lang="en" dirty="0">
                <a:latin typeface="Arial"/>
                <a:ea typeface="Arial"/>
                <a:cs typeface="Arial"/>
                <a:sym typeface="Arial"/>
              </a:rPr>
              <a:t>which </a:t>
            </a:r>
            <a:r>
              <a:rPr lang="en" dirty="0" smtClean="0">
                <a:latin typeface="Arial"/>
                <a:ea typeface="Arial"/>
                <a:cs typeface="Arial"/>
                <a:sym typeface="Arial"/>
              </a:rPr>
              <a:t>showcases </a:t>
            </a:r>
            <a:r>
              <a:rPr lang="en" dirty="0">
                <a:latin typeface="Arial"/>
                <a:ea typeface="Arial"/>
                <a:cs typeface="Arial"/>
                <a:sym typeface="Arial"/>
              </a:rPr>
              <a:t>practices for using with children with disabilities</a:t>
            </a:r>
            <a:r>
              <a:rPr lang="en" dirty="0" smtClean="0">
                <a:latin typeface="Arial"/>
                <a:ea typeface="Arial"/>
                <a:cs typeface="Arial"/>
                <a:sym typeface="Arial"/>
              </a:rPr>
              <a:t>. Asssement is one of the areas. </a:t>
            </a:r>
          </a:p>
          <a:p>
            <a:pPr marL="0" lvl="0" indent="0" algn="l" rtl="0">
              <a:spcBef>
                <a:spcPts val="0"/>
              </a:spcBef>
              <a:spcAft>
                <a:spcPts val="0"/>
              </a:spcAft>
              <a:buNone/>
            </a:pPr>
            <a:r>
              <a:rPr lang="en" u="sng" dirty="0" smtClean="0">
                <a:solidFill>
                  <a:schemeClr val="hlink"/>
                </a:solidFill>
                <a:latin typeface="Arial"/>
                <a:ea typeface="Arial"/>
                <a:cs typeface="Arial"/>
                <a:sym typeface="Arial"/>
                <a:hlinkClick r:id="rId3"/>
              </a:rPr>
              <a:t>https</a:t>
            </a:r>
            <a:r>
              <a:rPr lang="en" u="sng" dirty="0">
                <a:solidFill>
                  <a:schemeClr val="hlink"/>
                </a:solidFill>
                <a:latin typeface="Arial"/>
                <a:ea typeface="Arial"/>
                <a:cs typeface="Arial"/>
                <a:sym typeface="Arial"/>
                <a:hlinkClick r:id="rId3"/>
              </a:rPr>
              <a:t>://</a:t>
            </a:r>
            <a:r>
              <a:rPr lang="en" u="sng" dirty="0" smtClean="0">
                <a:solidFill>
                  <a:schemeClr val="hlink"/>
                </a:solidFill>
                <a:latin typeface="Arial"/>
                <a:ea typeface="Arial"/>
                <a:cs typeface="Arial"/>
                <a:sym typeface="Arial"/>
                <a:hlinkClick r:id="rId3"/>
              </a:rPr>
              <a:t>divisionearlychildhood.egnyte.com/dl/tgv6GUXhVo</a:t>
            </a:r>
            <a:endParaRPr lang="en" dirty="0" smtClean="0">
              <a:latin typeface="Arial"/>
              <a:ea typeface="Arial"/>
              <a:cs typeface="Arial"/>
              <a:sym typeface="Arial"/>
            </a:endParaRPr>
          </a:p>
          <a:p>
            <a:pPr marL="0" lvl="0" indent="0" algn="l" rtl="0">
              <a:spcBef>
                <a:spcPts val="0"/>
              </a:spcBef>
              <a:spcAft>
                <a:spcPts val="0"/>
              </a:spcAft>
              <a:buNone/>
            </a:pPr>
            <a:r>
              <a:rPr lang="en" b="1" dirty="0" smtClean="0">
                <a:latin typeface="Arial"/>
                <a:ea typeface="Arial"/>
                <a:cs typeface="Arial"/>
                <a:sym typeface="Arial"/>
              </a:rPr>
              <a:t>Note:</a:t>
            </a:r>
            <a:r>
              <a:rPr lang="en" b="1" baseline="0" dirty="0" smtClean="0">
                <a:latin typeface="Arial"/>
                <a:ea typeface="Arial"/>
                <a:cs typeface="Arial"/>
                <a:sym typeface="Arial"/>
              </a:rPr>
              <a:t> </a:t>
            </a:r>
            <a:r>
              <a:rPr lang="en" dirty="0" smtClean="0">
                <a:latin typeface="Arial"/>
                <a:ea typeface="Arial"/>
                <a:cs typeface="Arial"/>
                <a:sym typeface="Arial"/>
              </a:rPr>
              <a:t>If </a:t>
            </a:r>
            <a:r>
              <a:rPr lang="en" dirty="0">
                <a:latin typeface="Arial"/>
                <a:ea typeface="Arial"/>
                <a:cs typeface="Arial"/>
                <a:sym typeface="Arial"/>
              </a:rPr>
              <a:t>participants are not familiar with this resource, you can show them the resource online or have copies. </a:t>
            </a:r>
            <a:endParaRPr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r>
              <a:rPr lang="en" dirty="0">
                <a:latin typeface="Arial"/>
                <a:ea typeface="Arial"/>
                <a:cs typeface="Arial"/>
                <a:sym typeface="Arial"/>
              </a:rPr>
              <a:t>Also </a:t>
            </a:r>
            <a:r>
              <a:rPr lang="en" dirty="0" smtClean="0">
                <a:latin typeface="Arial"/>
                <a:ea typeface="Arial"/>
                <a:cs typeface="Arial"/>
                <a:sym typeface="Arial"/>
              </a:rPr>
              <a:t>share that </a:t>
            </a:r>
            <a:r>
              <a:rPr lang="en" dirty="0">
                <a:latin typeface="Arial"/>
                <a:ea typeface="Arial"/>
                <a:cs typeface="Arial"/>
                <a:sym typeface="Arial"/>
              </a:rPr>
              <a:t>the </a:t>
            </a:r>
            <a:r>
              <a:rPr lang="en" dirty="0" smtClean="0">
                <a:latin typeface="Arial"/>
                <a:ea typeface="Arial"/>
                <a:cs typeface="Arial"/>
                <a:sym typeface="Arial"/>
              </a:rPr>
              <a:t>National </a:t>
            </a:r>
            <a:r>
              <a:rPr lang="en" dirty="0">
                <a:latin typeface="Arial"/>
                <a:ea typeface="Arial"/>
                <a:cs typeface="Arial"/>
                <a:sym typeface="Arial"/>
              </a:rPr>
              <a:t>Association for the Education of Young Children </a:t>
            </a:r>
            <a:r>
              <a:rPr lang="en" dirty="0" smtClean="0">
                <a:latin typeface="Arial"/>
                <a:ea typeface="Arial"/>
                <a:cs typeface="Arial"/>
                <a:sym typeface="Arial"/>
              </a:rPr>
              <a:t>(NAEYC</a:t>
            </a:r>
            <a:r>
              <a:rPr lang="en" dirty="0">
                <a:latin typeface="Arial"/>
                <a:ea typeface="Arial"/>
                <a:cs typeface="Arial"/>
                <a:sym typeface="Arial"/>
              </a:rPr>
              <a:t>) </a:t>
            </a:r>
            <a:r>
              <a:rPr lang="en" dirty="0" smtClean="0">
                <a:latin typeface="Arial"/>
                <a:ea typeface="Arial"/>
                <a:cs typeface="Arial"/>
                <a:sym typeface="Arial"/>
              </a:rPr>
              <a:t>has </a:t>
            </a:r>
            <a:r>
              <a:rPr lang="en" dirty="0">
                <a:latin typeface="Arial"/>
                <a:ea typeface="Arial"/>
                <a:cs typeface="Arial"/>
                <a:sym typeface="Arial"/>
              </a:rPr>
              <a:t>published recommended practices around assessing young </a:t>
            </a:r>
            <a:r>
              <a:rPr lang="en" dirty="0" smtClean="0">
                <a:latin typeface="Arial"/>
                <a:ea typeface="Arial"/>
                <a:cs typeface="Arial"/>
                <a:sym typeface="Arial"/>
              </a:rPr>
              <a:t>children: </a:t>
            </a:r>
            <a:r>
              <a:rPr lang="en" u="sng" dirty="0">
                <a:solidFill>
                  <a:schemeClr val="hlink"/>
                </a:solidFill>
                <a:latin typeface="Arial"/>
                <a:ea typeface="Arial"/>
                <a:cs typeface="Arial"/>
                <a:sym typeface="Arial"/>
                <a:hlinkClick r:id="rId4"/>
              </a:rPr>
              <a:t>https://www.naeyc.org/resources/topics/assessment</a:t>
            </a:r>
            <a:r>
              <a:rPr lang="en" dirty="0">
                <a:latin typeface="Arial"/>
                <a:ea typeface="Arial"/>
                <a:cs typeface="Arial"/>
                <a:sym typeface="Arial"/>
              </a:rPr>
              <a:t>   </a:t>
            </a:r>
            <a:endParaRPr lang="en" dirty="0" smtClean="0">
              <a:latin typeface="Arial"/>
              <a:ea typeface="Arial"/>
              <a:cs typeface="Arial"/>
              <a:sym typeface="Arial"/>
            </a:endParaRPr>
          </a:p>
          <a:p>
            <a:pPr marL="0" lvl="0" indent="0" algn="l" rtl="0">
              <a:spcBef>
                <a:spcPts val="0"/>
              </a:spcBef>
              <a:spcAft>
                <a:spcPts val="0"/>
              </a:spcAft>
              <a:buNone/>
            </a:pPr>
            <a:r>
              <a:rPr lang="en" dirty="0" smtClean="0">
                <a:latin typeface="Arial"/>
                <a:ea typeface="Arial"/>
                <a:cs typeface="Arial"/>
                <a:sym typeface="Arial"/>
              </a:rPr>
              <a:t>Direct </a:t>
            </a:r>
            <a:r>
              <a:rPr lang="en" dirty="0">
                <a:latin typeface="Arial"/>
                <a:ea typeface="Arial"/>
                <a:cs typeface="Arial"/>
                <a:sym typeface="Arial"/>
              </a:rPr>
              <a:t>the participants to </a:t>
            </a:r>
            <a:r>
              <a:rPr lang="en" dirty="0" smtClean="0">
                <a:latin typeface="Arial"/>
                <a:ea typeface="Arial"/>
                <a:cs typeface="Arial"/>
                <a:sym typeface="Arial"/>
              </a:rPr>
              <a:t>the NAEYC Web site </a:t>
            </a:r>
            <a:r>
              <a:rPr lang="en" dirty="0">
                <a:latin typeface="Arial"/>
                <a:ea typeface="Arial"/>
                <a:cs typeface="Arial"/>
                <a:sym typeface="Arial"/>
              </a:rPr>
              <a:t>for additional resources related to the assessment of young children. </a:t>
            </a:r>
            <a:endParaRPr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r>
              <a:rPr lang="en" dirty="0">
                <a:latin typeface="Arial"/>
                <a:ea typeface="Arial"/>
                <a:cs typeface="Arial"/>
                <a:sym typeface="Arial"/>
              </a:rPr>
              <a:t>Today we will cover the recommended practices listed on the slide </a:t>
            </a:r>
            <a:r>
              <a:rPr lang="en" dirty="0" smtClean="0">
                <a:latin typeface="Arial"/>
                <a:ea typeface="Arial"/>
                <a:cs typeface="Arial"/>
                <a:sym typeface="Arial"/>
              </a:rPr>
              <a:t>(presenter </a:t>
            </a:r>
            <a:r>
              <a:rPr lang="en" dirty="0">
                <a:latin typeface="Arial"/>
                <a:ea typeface="Arial"/>
                <a:cs typeface="Arial"/>
                <a:sym typeface="Arial"/>
              </a:rPr>
              <a:t>reads each) </a:t>
            </a:r>
            <a:endParaRPr dirty="0">
              <a:latin typeface="Arial"/>
              <a:ea typeface="Arial"/>
              <a:cs typeface="Arial"/>
              <a:sym typeface="Arial"/>
            </a:endParaRPr>
          </a:p>
        </p:txBody>
      </p:sp>
      <p:sp>
        <p:nvSpPr>
          <p:cNvPr id="222" name="Google Shape;222;g4e9fb3c50e_0_63: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10</a:t>
            </a:fld>
            <a:endParaRPr sz="1400" dirty="0"/>
          </a:p>
        </p:txBody>
      </p:sp>
    </p:spTree>
    <p:extLst>
      <p:ext uri="{BB962C8B-B14F-4D97-AF65-F5344CB8AC3E}">
        <p14:creationId xmlns:p14="http://schemas.microsoft.com/office/powerpoint/2010/main" val="61238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e9fb3c50e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e9fb3c50e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dirty="0" smtClean="0">
                <a:solidFill>
                  <a:schemeClr val="dk1"/>
                </a:solidFill>
              </a:rPr>
              <a:t>The </a:t>
            </a:r>
            <a:r>
              <a:rPr lang="en" dirty="0">
                <a:solidFill>
                  <a:schemeClr val="dk1"/>
                </a:solidFill>
              </a:rPr>
              <a:t>first recommended practice around assessment is that it be authentic. </a:t>
            </a:r>
            <a:r>
              <a:rPr lang="en" dirty="0" smtClean="0">
                <a:solidFill>
                  <a:schemeClr val="dk1"/>
                </a:solidFill>
              </a:rPr>
              <a:t>This </a:t>
            </a:r>
            <a:r>
              <a:rPr lang="en" dirty="0">
                <a:solidFill>
                  <a:schemeClr val="dk1"/>
                </a:solidFill>
              </a:rPr>
              <a:t>refers to the process of assessing children in their natural environments </a:t>
            </a:r>
            <a:r>
              <a:rPr lang="en" dirty="0" smtClean="0">
                <a:solidFill>
                  <a:schemeClr val="dk1"/>
                </a:solidFill>
              </a:rPr>
              <a:t>(home</a:t>
            </a:r>
            <a:r>
              <a:rPr lang="en" dirty="0">
                <a:solidFill>
                  <a:schemeClr val="dk1"/>
                </a:solidFill>
              </a:rPr>
              <a:t>, school, child care center) on functional skills </a:t>
            </a:r>
            <a:r>
              <a:rPr lang="en" dirty="0" smtClean="0">
                <a:solidFill>
                  <a:schemeClr val="dk1"/>
                </a:solidFill>
              </a:rPr>
              <a:t>(skills </a:t>
            </a:r>
            <a:r>
              <a:rPr lang="en" dirty="0">
                <a:solidFill>
                  <a:schemeClr val="dk1"/>
                </a:solidFill>
              </a:rPr>
              <a:t>they can use in a variety of environments</a:t>
            </a:r>
            <a:r>
              <a:rPr lang="en" dirty="0" smtClean="0">
                <a:solidFill>
                  <a:schemeClr val="dk1"/>
                </a:solidFill>
              </a:rPr>
              <a:t>).</a:t>
            </a:r>
          </a:p>
          <a:p>
            <a:pPr marL="0" lvl="0" indent="0" algn="l" rtl="0">
              <a:spcBef>
                <a:spcPts val="0"/>
              </a:spcBef>
              <a:spcAft>
                <a:spcPts val="0"/>
              </a:spcAft>
              <a:buClr>
                <a:schemeClr val="dk1"/>
              </a:buClr>
              <a:buSzPts val="1400"/>
              <a:buFont typeface="Arial"/>
              <a:buNone/>
            </a:pPr>
            <a:endParaRPr lang="en" dirty="0" smtClean="0">
              <a:solidFill>
                <a:schemeClr val="dk1"/>
              </a:solidFill>
            </a:endParaRPr>
          </a:p>
          <a:p>
            <a:pPr marL="0" lvl="0" indent="0" algn="l" rtl="0">
              <a:spcBef>
                <a:spcPts val="0"/>
              </a:spcBef>
              <a:spcAft>
                <a:spcPts val="0"/>
              </a:spcAft>
              <a:buClr>
                <a:schemeClr val="dk1"/>
              </a:buClr>
              <a:buSzPts val="1400"/>
              <a:buFont typeface="Arial"/>
              <a:buNone/>
            </a:pPr>
            <a:r>
              <a:rPr lang="en" dirty="0" smtClean="0">
                <a:solidFill>
                  <a:schemeClr val="dk1"/>
                </a:solidFill>
              </a:rPr>
              <a:t>Basically </a:t>
            </a:r>
            <a:r>
              <a:rPr lang="en" dirty="0">
                <a:solidFill>
                  <a:schemeClr val="dk1"/>
                </a:solidFill>
              </a:rPr>
              <a:t>we are talking about assessing children with familiar people. We do this instead of taking </a:t>
            </a:r>
            <a:r>
              <a:rPr lang="en" dirty="0" smtClean="0">
                <a:solidFill>
                  <a:schemeClr val="dk1"/>
                </a:solidFill>
              </a:rPr>
              <a:t>children </a:t>
            </a:r>
            <a:r>
              <a:rPr lang="en" dirty="0">
                <a:solidFill>
                  <a:schemeClr val="dk1"/>
                </a:solidFill>
              </a:rPr>
              <a:t>to a </a:t>
            </a:r>
            <a:r>
              <a:rPr lang="en" dirty="0" smtClean="0">
                <a:solidFill>
                  <a:schemeClr val="dk1"/>
                </a:solidFill>
              </a:rPr>
              <a:t>separate </a:t>
            </a:r>
            <a:r>
              <a:rPr lang="en" dirty="0">
                <a:solidFill>
                  <a:schemeClr val="dk1"/>
                </a:solidFill>
              </a:rPr>
              <a:t>place, with an adult </a:t>
            </a:r>
            <a:r>
              <a:rPr lang="en" dirty="0" smtClean="0">
                <a:solidFill>
                  <a:schemeClr val="dk1"/>
                </a:solidFill>
              </a:rPr>
              <a:t>they </a:t>
            </a:r>
            <a:r>
              <a:rPr lang="en" dirty="0">
                <a:solidFill>
                  <a:schemeClr val="dk1"/>
                </a:solidFill>
              </a:rPr>
              <a:t>do not know, with unfamiliar objects and materials. </a:t>
            </a:r>
            <a:r>
              <a:rPr lang="en" dirty="0" smtClean="0">
                <a:solidFill>
                  <a:schemeClr val="dk1"/>
                </a:solidFill>
              </a:rPr>
              <a:t>If </a:t>
            </a:r>
            <a:r>
              <a:rPr lang="en" dirty="0">
                <a:solidFill>
                  <a:schemeClr val="dk1"/>
                </a:solidFill>
              </a:rPr>
              <a:t>we assess children using authentic practices, we can expect </a:t>
            </a:r>
            <a:r>
              <a:rPr lang="en" dirty="0" smtClean="0">
                <a:solidFill>
                  <a:schemeClr val="dk1"/>
                </a:solidFill>
              </a:rPr>
              <a:t>them</a:t>
            </a:r>
            <a:r>
              <a:rPr lang="en" baseline="0" dirty="0" smtClean="0">
                <a:solidFill>
                  <a:schemeClr val="dk1"/>
                </a:solidFill>
              </a:rPr>
              <a:t> </a:t>
            </a:r>
            <a:r>
              <a:rPr lang="en" dirty="0" smtClean="0">
                <a:solidFill>
                  <a:schemeClr val="dk1"/>
                </a:solidFill>
              </a:rPr>
              <a:t>to </a:t>
            </a:r>
            <a:r>
              <a:rPr lang="en" dirty="0">
                <a:solidFill>
                  <a:schemeClr val="dk1"/>
                </a:solidFill>
              </a:rPr>
              <a:t>show us what they can do or know. </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 b="1" dirty="0">
                <a:solidFill>
                  <a:schemeClr val="dk1"/>
                </a:solidFill>
              </a:rPr>
              <a:t>Handout</a:t>
            </a:r>
            <a:r>
              <a:rPr lang="en" b="1" dirty="0" smtClean="0">
                <a:solidFill>
                  <a:schemeClr val="dk1"/>
                </a:solidFill>
              </a:rPr>
              <a:t>: </a:t>
            </a:r>
            <a:r>
              <a:rPr lang="en" dirty="0" smtClean="0">
                <a:solidFill>
                  <a:schemeClr val="dk1"/>
                </a:solidFill>
              </a:rPr>
              <a:t>Participants </a:t>
            </a:r>
            <a:r>
              <a:rPr lang="en" dirty="0">
                <a:solidFill>
                  <a:schemeClr val="dk1"/>
                </a:solidFill>
              </a:rPr>
              <a:t>can use the</a:t>
            </a:r>
            <a:r>
              <a:rPr lang="en" b="1" dirty="0">
                <a:solidFill>
                  <a:schemeClr val="dk1"/>
                </a:solidFill>
              </a:rPr>
              <a:t> </a:t>
            </a:r>
            <a:r>
              <a:rPr lang="en" i="1" dirty="0">
                <a:solidFill>
                  <a:schemeClr val="dk1"/>
                </a:solidFill>
              </a:rPr>
              <a:t>DEC Recommended Practices Performance </a:t>
            </a:r>
            <a:r>
              <a:rPr lang="en" i="1" dirty="0" smtClean="0">
                <a:solidFill>
                  <a:schemeClr val="dk1"/>
                </a:solidFill>
              </a:rPr>
              <a:t>Checklist </a:t>
            </a:r>
            <a:r>
              <a:rPr lang="en" i="1" dirty="0">
                <a:solidFill>
                  <a:schemeClr val="dk1"/>
                </a:solidFill>
              </a:rPr>
              <a:t>for Authentic Child Assessment </a:t>
            </a:r>
            <a:r>
              <a:rPr lang="en" dirty="0">
                <a:solidFill>
                  <a:schemeClr val="dk1"/>
                </a:solidFill>
              </a:rPr>
              <a:t>to increase their understanding and use of the practices</a:t>
            </a:r>
            <a:r>
              <a:rPr lang="en" dirty="0" smtClean="0">
                <a:solidFill>
                  <a:schemeClr val="dk1"/>
                </a:solidFill>
              </a:rPr>
              <a:t>. </a:t>
            </a:r>
          </a:p>
          <a:p>
            <a:pPr marL="0" lvl="0" indent="0" algn="l" rtl="0">
              <a:spcBef>
                <a:spcPts val="0"/>
              </a:spcBef>
              <a:spcAft>
                <a:spcPts val="0"/>
              </a:spcAft>
              <a:buClr>
                <a:schemeClr val="dk1"/>
              </a:buClr>
              <a:buSzPts val="1400"/>
              <a:buFont typeface="Arial"/>
              <a:buNone/>
            </a:pPr>
            <a:endParaRPr lang="en" dirty="0" smtClean="0">
              <a:solidFill>
                <a:schemeClr val="dk1"/>
              </a:solidFill>
            </a:endParaRPr>
          </a:p>
          <a:p>
            <a:pPr marL="0" lvl="0" indent="0" algn="l" rtl="0">
              <a:spcBef>
                <a:spcPts val="0"/>
              </a:spcBef>
              <a:spcAft>
                <a:spcPts val="0"/>
              </a:spcAft>
              <a:buClr>
                <a:schemeClr val="dk1"/>
              </a:buClr>
              <a:buSzPts val="1400"/>
              <a:buFont typeface="Arial"/>
              <a:buNone/>
            </a:pPr>
            <a:r>
              <a:rPr lang="en" dirty="0" smtClean="0">
                <a:solidFill>
                  <a:schemeClr val="dk1"/>
                </a:solidFill>
              </a:rPr>
              <a:t>A </a:t>
            </a:r>
            <a:r>
              <a:rPr lang="en" dirty="0">
                <a:solidFill>
                  <a:schemeClr val="dk1"/>
                </a:solidFill>
              </a:rPr>
              <a:t>full list of the performance checklists can be found at </a:t>
            </a:r>
            <a:r>
              <a:rPr lang="en" u="sng" dirty="0">
                <a:solidFill>
                  <a:schemeClr val="hlink"/>
                </a:solidFill>
                <a:hlinkClick r:id="rId3"/>
              </a:rPr>
              <a:t>http://ectacenter.org/decrp/type-checklists.asp</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45731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e9fb3c50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e9fb3c50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dirty="0" smtClean="0">
                <a:solidFill>
                  <a:schemeClr val="dk1"/>
                </a:solidFill>
              </a:rPr>
              <a:t>Clarify </a:t>
            </a:r>
            <a:r>
              <a:rPr lang="en" sz="1200" dirty="0">
                <a:solidFill>
                  <a:schemeClr val="dk1"/>
                </a:solidFill>
              </a:rPr>
              <a:t>the attributes by elaborating on each in the context of traditional/conventional methods of assessment and authentic assessments: </a:t>
            </a:r>
            <a:endParaRPr lang="en" sz="1200" dirty="0" smtClean="0">
              <a:solidFill>
                <a:schemeClr val="dk1"/>
              </a:solidFill>
            </a:endParaRPr>
          </a:p>
          <a:p>
            <a:pPr marL="0" lvl="0" indent="0" algn="l" rtl="0">
              <a:spcBef>
                <a:spcPts val="0"/>
              </a:spcBef>
              <a:spcAft>
                <a:spcPts val="0"/>
              </a:spcAft>
              <a:buClr>
                <a:schemeClr val="dk1"/>
              </a:buClr>
              <a:buSzPts val="1400"/>
              <a:buFont typeface="Arial"/>
              <a:buNone/>
            </a:pPr>
            <a:endParaRPr sz="1200" dirty="0">
              <a:solidFill>
                <a:schemeClr val="dk1"/>
              </a:solidFill>
            </a:endParaRPr>
          </a:p>
          <a:p>
            <a:pPr marL="0" lvl="0" indent="0" algn="l" rtl="0">
              <a:spcBef>
                <a:spcPts val="0"/>
              </a:spcBef>
              <a:spcAft>
                <a:spcPts val="0"/>
              </a:spcAft>
              <a:buClr>
                <a:schemeClr val="dk1"/>
              </a:buClr>
              <a:buSzPts val="1400"/>
              <a:buFont typeface="Arial"/>
              <a:buNone/>
            </a:pPr>
            <a:r>
              <a:rPr lang="en" sz="1200" b="0" dirty="0">
                <a:solidFill>
                  <a:schemeClr val="dk1"/>
                </a:solidFill>
              </a:rPr>
              <a:t>Who Administers</a:t>
            </a:r>
            <a:r>
              <a:rPr lang="en" sz="1200" b="0" dirty="0" smtClean="0">
                <a:solidFill>
                  <a:schemeClr val="dk1"/>
                </a:solidFill>
              </a:rPr>
              <a:t>: </a:t>
            </a:r>
          </a:p>
          <a:p>
            <a:pPr marL="0" lvl="0" indent="0" algn="l" rtl="0">
              <a:spcBef>
                <a:spcPts val="0"/>
              </a:spcBef>
              <a:spcAft>
                <a:spcPts val="0"/>
              </a:spcAft>
              <a:buClr>
                <a:schemeClr val="dk1"/>
              </a:buClr>
              <a:buSzPts val="1400"/>
              <a:buFont typeface="Arial"/>
              <a:buNone/>
            </a:pPr>
            <a:r>
              <a:rPr lang="en" sz="1200" b="1" dirty="0" smtClean="0">
                <a:solidFill>
                  <a:schemeClr val="dk1"/>
                </a:solidFill>
              </a:rPr>
              <a:t>Traditional</a:t>
            </a:r>
            <a:r>
              <a:rPr lang="en" sz="1200" dirty="0" smtClean="0">
                <a:solidFill>
                  <a:schemeClr val="dk1"/>
                </a:solidFill>
              </a:rPr>
              <a:t> - </a:t>
            </a:r>
            <a:r>
              <a:rPr lang="en" sz="1200" dirty="0">
                <a:solidFill>
                  <a:schemeClr val="dk1"/>
                </a:solidFill>
              </a:rPr>
              <a:t>people such as school psychologist, diagnostican, related service providers, teacher not known to child or family </a:t>
            </a:r>
            <a:endParaRPr sz="1200" dirty="0">
              <a:solidFill>
                <a:schemeClr val="dk1"/>
              </a:solidFill>
            </a:endParaRPr>
          </a:p>
          <a:p>
            <a:pPr marL="0" lvl="0" indent="0" algn="l" rtl="0">
              <a:spcBef>
                <a:spcPts val="0"/>
              </a:spcBef>
              <a:spcAft>
                <a:spcPts val="0"/>
              </a:spcAft>
              <a:buClr>
                <a:schemeClr val="dk1"/>
              </a:buClr>
              <a:buSzPts val="1400"/>
              <a:buFont typeface="Arial"/>
              <a:buNone/>
            </a:pPr>
            <a:r>
              <a:rPr lang="en" sz="1200" b="1" dirty="0">
                <a:solidFill>
                  <a:schemeClr val="dk1"/>
                </a:solidFill>
              </a:rPr>
              <a:t>Authentic </a:t>
            </a:r>
            <a:r>
              <a:rPr lang="en" sz="1200" b="1" baseline="0" dirty="0" smtClean="0">
                <a:solidFill>
                  <a:schemeClr val="dk1"/>
                </a:solidFill>
              </a:rPr>
              <a:t> - </a:t>
            </a:r>
            <a:r>
              <a:rPr lang="en" sz="1200" dirty="0" smtClean="0">
                <a:solidFill>
                  <a:schemeClr val="dk1"/>
                </a:solidFill>
              </a:rPr>
              <a:t>the </a:t>
            </a:r>
            <a:r>
              <a:rPr lang="en" sz="1200" dirty="0">
                <a:solidFill>
                  <a:schemeClr val="dk1"/>
                </a:solidFill>
              </a:rPr>
              <a:t>assessment is administered by a familiar teacher, caregiver, related service </a:t>
            </a:r>
            <a:r>
              <a:rPr lang="en" sz="1200" dirty="0" smtClean="0">
                <a:solidFill>
                  <a:schemeClr val="dk1"/>
                </a:solidFill>
              </a:rPr>
              <a:t>provider, </a:t>
            </a:r>
            <a:r>
              <a:rPr lang="en" sz="1200" dirty="0">
                <a:solidFill>
                  <a:schemeClr val="dk1"/>
                </a:solidFill>
              </a:rPr>
              <a:t>or family member</a:t>
            </a:r>
            <a:endParaRPr sz="1200" dirty="0">
              <a:solidFill>
                <a:schemeClr val="dk1"/>
              </a:solidFill>
            </a:endParaRPr>
          </a:p>
          <a:p>
            <a:pPr marL="0" lvl="0" indent="0" algn="l" rtl="0">
              <a:spcBef>
                <a:spcPts val="0"/>
              </a:spcBef>
              <a:spcAft>
                <a:spcPts val="0"/>
              </a:spcAft>
              <a:buNone/>
            </a:pPr>
            <a:endParaRPr sz="1200" b="1" dirty="0">
              <a:solidFill>
                <a:schemeClr val="dk1"/>
              </a:solidFill>
            </a:endParaRPr>
          </a:p>
          <a:p>
            <a:pPr marL="0" lvl="0" indent="0" algn="l" rtl="0">
              <a:spcBef>
                <a:spcPts val="0"/>
              </a:spcBef>
              <a:spcAft>
                <a:spcPts val="0"/>
              </a:spcAft>
              <a:buNone/>
            </a:pPr>
            <a:r>
              <a:rPr lang="en" sz="1200" b="0" dirty="0">
                <a:solidFill>
                  <a:schemeClr val="dk1"/>
                </a:solidFill>
              </a:rPr>
              <a:t>Source: </a:t>
            </a:r>
            <a:r>
              <a:rPr lang="en" sz="1200" i="1" dirty="0">
                <a:solidFill>
                  <a:schemeClr val="dk1"/>
                </a:solidFill>
              </a:rPr>
              <a:t>Assessing </a:t>
            </a:r>
            <a:r>
              <a:rPr lang="en" sz="1200" i="1" dirty="0" smtClean="0">
                <a:solidFill>
                  <a:schemeClr val="dk1"/>
                </a:solidFill>
              </a:rPr>
              <a:t>Young Children </a:t>
            </a:r>
            <a:r>
              <a:rPr lang="en" sz="1200" i="1" dirty="0">
                <a:solidFill>
                  <a:schemeClr val="dk1"/>
                </a:solidFill>
              </a:rPr>
              <a:t>in </a:t>
            </a:r>
            <a:r>
              <a:rPr lang="en" sz="1200" i="1" dirty="0" smtClean="0">
                <a:solidFill>
                  <a:schemeClr val="dk1"/>
                </a:solidFill>
              </a:rPr>
              <a:t>Inclusive Settings</a:t>
            </a:r>
            <a:r>
              <a:rPr lang="en" sz="1200" i="1" dirty="0">
                <a:solidFill>
                  <a:schemeClr val="dk1"/>
                </a:solidFill>
              </a:rPr>
              <a:t>: </a:t>
            </a:r>
            <a:r>
              <a:rPr lang="en" sz="1200" i="1" dirty="0" smtClean="0">
                <a:solidFill>
                  <a:schemeClr val="dk1"/>
                </a:solidFill>
              </a:rPr>
              <a:t>The Blended </a:t>
            </a:r>
            <a:r>
              <a:rPr lang="en" sz="1200" i="1" dirty="0">
                <a:solidFill>
                  <a:schemeClr val="dk1"/>
                </a:solidFill>
              </a:rPr>
              <a:t>P</a:t>
            </a:r>
            <a:r>
              <a:rPr lang="en" sz="1200" i="1" dirty="0" smtClean="0">
                <a:solidFill>
                  <a:schemeClr val="dk1"/>
                </a:solidFill>
              </a:rPr>
              <a:t>ractices Approach </a:t>
            </a:r>
            <a:r>
              <a:rPr lang="en" sz="1200" dirty="0" smtClean="0">
                <a:solidFill>
                  <a:schemeClr val="dk1"/>
                </a:solidFill>
              </a:rPr>
              <a:t>(2011) </a:t>
            </a:r>
            <a:r>
              <a:rPr lang="en" sz="1200" dirty="0">
                <a:solidFill>
                  <a:schemeClr val="dk1"/>
                </a:solidFill>
              </a:rPr>
              <a:t>by Jennifer </a:t>
            </a:r>
            <a:r>
              <a:rPr lang="en" sz="1200" dirty="0" smtClean="0">
                <a:solidFill>
                  <a:schemeClr val="dk1"/>
                </a:solidFill>
              </a:rPr>
              <a:t>Grisham-Brown </a:t>
            </a:r>
            <a:r>
              <a:rPr lang="en" sz="1200" dirty="0">
                <a:solidFill>
                  <a:schemeClr val="dk1"/>
                </a:solidFill>
              </a:rPr>
              <a:t>&amp; Kristie </a:t>
            </a:r>
            <a:r>
              <a:rPr lang="en" sz="1200" dirty="0" smtClean="0">
                <a:solidFill>
                  <a:schemeClr val="dk1"/>
                </a:solidFill>
              </a:rPr>
              <a:t>L. Pretti-Frontczak.</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2400" dirty="0">
              <a:solidFill>
                <a:schemeClr val="dk1"/>
              </a:solidFill>
            </a:endParaRPr>
          </a:p>
          <a:p>
            <a:pPr marL="0" lvl="0" indent="0" algn="l" rtl="0">
              <a:spcBef>
                <a:spcPts val="0"/>
              </a:spcBef>
              <a:spcAft>
                <a:spcPts val="0"/>
              </a:spcAft>
              <a:buClr>
                <a:schemeClr val="dk1"/>
              </a:buClr>
              <a:buSzPts val="1400"/>
              <a:buFont typeface="Arial"/>
              <a:buNone/>
            </a:pPr>
            <a:endParaRPr b="1"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3617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e9fb3c50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1" name="Google Shape;241;g4e9fb3c50e_0_85: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r>
              <a:rPr lang="en" dirty="0" smtClean="0"/>
              <a:t>When </a:t>
            </a:r>
            <a:r>
              <a:rPr lang="en" dirty="0"/>
              <a:t>engaging in an</a:t>
            </a:r>
            <a:r>
              <a:rPr lang="en" dirty="0">
                <a:latin typeface="Arial"/>
                <a:ea typeface="Arial"/>
                <a:cs typeface="Arial"/>
                <a:sym typeface="Arial"/>
              </a:rPr>
              <a:t> authentic assessment process</a:t>
            </a:r>
            <a:r>
              <a:rPr lang="en" dirty="0"/>
              <a:t>, it is important to consider the following practices</a:t>
            </a:r>
            <a:r>
              <a:rPr lang="en" dirty="0">
                <a:latin typeface="Arial"/>
                <a:ea typeface="Arial"/>
                <a:cs typeface="Arial"/>
                <a:sym typeface="Arial"/>
              </a:rPr>
              <a:t>. </a:t>
            </a:r>
            <a:r>
              <a:rPr lang="en" dirty="0"/>
              <a:t>The slides to follow will discuss each in more detail</a:t>
            </a:r>
            <a:r>
              <a:rPr lang="en" dirty="0" smtClean="0"/>
              <a:t>.</a:t>
            </a:r>
            <a:r>
              <a:rPr lang="en" dirty="0" smtClean="0">
                <a:latin typeface="Arial"/>
                <a:ea typeface="Arial"/>
                <a:cs typeface="Arial"/>
                <a:sym typeface="Arial"/>
              </a:rPr>
              <a:t>  </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6048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e9fb3c50e_0_91: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14</a:t>
            </a:fld>
            <a:endParaRPr sz="1200" dirty="0">
              <a:solidFill>
                <a:schemeClr val="dk1"/>
              </a:solidFill>
              <a:latin typeface="Calibri"/>
              <a:ea typeface="Calibri"/>
              <a:cs typeface="Calibri"/>
              <a:sym typeface="Calibri"/>
            </a:endParaRPr>
          </a:p>
        </p:txBody>
      </p:sp>
      <p:sp>
        <p:nvSpPr>
          <p:cNvPr id="247" name="Google Shape;247;g4e9fb3c5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8" name="Google Shape;248;g4e9fb3c50e_0_91: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r>
              <a:rPr lang="en" dirty="0" smtClean="0">
                <a:latin typeface="Arial"/>
                <a:ea typeface="Arial"/>
                <a:cs typeface="Arial"/>
                <a:sym typeface="Arial"/>
              </a:rPr>
              <a:t>When</a:t>
            </a:r>
            <a:r>
              <a:rPr lang="en" dirty="0" smtClean="0"/>
              <a:t>ever </a:t>
            </a:r>
            <a:r>
              <a:rPr lang="en" dirty="0"/>
              <a:t>you are collecting assessment information on young children, an important first step is to involve families.</a:t>
            </a:r>
            <a:r>
              <a:rPr lang="en" dirty="0">
                <a:latin typeface="Arial"/>
                <a:ea typeface="Arial"/>
                <a:cs typeface="Arial"/>
                <a:sym typeface="Arial"/>
              </a:rPr>
              <a:t> You must consider that the family knows the most about what their child can/can’t do</a:t>
            </a:r>
            <a:r>
              <a:rPr lang="en" dirty="0"/>
              <a:t>. </a:t>
            </a:r>
            <a:r>
              <a:rPr lang="en" dirty="0" smtClean="0"/>
              <a:t>W</a:t>
            </a:r>
            <a:r>
              <a:rPr lang="en" dirty="0" smtClean="0">
                <a:latin typeface="Arial"/>
                <a:ea typeface="Arial"/>
                <a:cs typeface="Arial"/>
                <a:sym typeface="Arial"/>
              </a:rPr>
              <a:t>e </a:t>
            </a:r>
            <a:r>
              <a:rPr lang="en" dirty="0">
                <a:latin typeface="Arial"/>
                <a:ea typeface="Arial"/>
                <a:cs typeface="Arial"/>
                <a:sym typeface="Arial"/>
              </a:rPr>
              <a:t>must find ways to gather information from them.  </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dirty="0"/>
          </a:p>
          <a:p>
            <a:pPr marL="0" lvl="0" indent="0" algn="l" rtl="0">
              <a:spcBef>
                <a:spcPts val="0"/>
              </a:spcBef>
              <a:spcAft>
                <a:spcPts val="0"/>
              </a:spcAft>
              <a:buSzPts val="1400"/>
              <a:buNone/>
            </a:pPr>
            <a:r>
              <a:rPr lang="en" dirty="0">
                <a:solidFill>
                  <a:schemeClr val="dk1"/>
                </a:solidFill>
              </a:rPr>
              <a:t>Participants can use the</a:t>
            </a:r>
            <a:r>
              <a:rPr lang="en" b="1" dirty="0">
                <a:solidFill>
                  <a:schemeClr val="dk1"/>
                </a:solidFill>
              </a:rPr>
              <a:t> </a:t>
            </a:r>
            <a:r>
              <a:rPr lang="en" i="1" dirty="0">
                <a:solidFill>
                  <a:schemeClr val="dk1"/>
                </a:solidFill>
              </a:rPr>
              <a:t>DEC Recommended Practices Performance </a:t>
            </a:r>
            <a:r>
              <a:rPr lang="en" i="1" dirty="0" smtClean="0">
                <a:solidFill>
                  <a:schemeClr val="dk1"/>
                </a:solidFill>
              </a:rPr>
              <a:t>Checklist </a:t>
            </a:r>
            <a:r>
              <a:rPr lang="en" i="1" dirty="0">
                <a:solidFill>
                  <a:schemeClr val="dk1"/>
                </a:solidFill>
              </a:rPr>
              <a:t>for Authentic Child Assessment </a:t>
            </a:r>
            <a:r>
              <a:rPr lang="en" dirty="0">
                <a:solidFill>
                  <a:schemeClr val="dk1"/>
                </a:solidFill>
              </a:rPr>
              <a:t>to increase their understanding and use of the practices</a:t>
            </a:r>
            <a:r>
              <a:rPr lang="en" dirty="0" smtClean="0">
                <a:solidFill>
                  <a:schemeClr val="dk1"/>
                </a:solidFill>
              </a:rPr>
              <a:t>. A </a:t>
            </a:r>
            <a:r>
              <a:rPr lang="en" dirty="0">
                <a:solidFill>
                  <a:schemeClr val="dk1"/>
                </a:solidFill>
              </a:rPr>
              <a:t>full list of the performance checklists can be found on the Early Childhood Technical Assistance Center (ECTA) </a:t>
            </a:r>
            <a:r>
              <a:rPr lang="en" dirty="0" smtClean="0">
                <a:solidFill>
                  <a:schemeClr val="dk1"/>
                </a:solidFill>
              </a:rPr>
              <a:t>Web site</a:t>
            </a:r>
            <a:r>
              <a:rPr lang="en" dirty="0">
                <a:solidFill>
                  <a:schemeClr val="dk1"/>
                </a:solidFill>
              </a:rPr>
              <a:t>. </a:t>
            </a:r>
            <a:r>
              <a:rPr lang="en" u="sng" dirty="0">
                <a:solidFill>
                  <a:schemeClr val="accent5"/>
                </a:solidFill>
                <a:hlinkClick r:id="rId3"/>
              </a:rPr>
              <a:t>http://ectacenter.org/decrp/type-checklists.asp</a:t>
            </a:r>
            <a:endParaRPr dirty="0">
              <a:solidFill>
                <a:schemeClr val="dk1"/>
              </a:solidFill>
            </a:endParaRPr>
          </a:p>
          <a:p>
            <a:pPr marL="0" lvl="0" indent="0" algn="l" rtl="0">
              <a:spcBef>
                <a:spcPts val="0"/>
              </a:spcBef>
              <a:spcAft>
                <a:spcPts val="0"/>
              </a:spcAft>
              <a:buSzPts val="1400"/>
              <a:buNone/>
            </a:pPr>
            <a:endParaRPr dirty="0">
              <a:solidFill>
                <a:schemeClr val="dk1"/>
              </a:solidFill>
            </a:endParaRPr>
          </a:p>
          <a:p>
            <a:pPr marL="0" lvl="0" indent="0" algn="l" rtl="0">
              <a:spcBef>
                <a:spcPts val="0"/>
              </a:spcBef>
              <a:spcAft>
                <a:spcPts val="0"/>
              </a:spcAft>
              <a:buSzPts val="1400"/>
              <a:buNone/>
            </a:pPr>
            <a:r>
              <a:rPr lang="en" dirty="0">
                <a:solidFill>
                  <a:schemeClr val="dk1"/>
                </a:solidFill>
              </a:rPr>
              <a:t>Presenter can </a:t>
            </a:r>
            <a:r>
              <a:rPr lang="en" b="1" dirty="0">
                <a:solidFill>
                  <a:schemeClr val="dk1"/>
                </a:solidFill>
              </a:rPr>
              <a:t>print </a:t>
            </a:r>
            <a:r>
              <a:rPr lang="en" b="1" dirty="0" smtClean="0">
                <a:solidFill>
                  <a:schemeClr val="dk1"/>
                </a:solidFill>
              </a:rPr>
              <a:t>checklist </a:t>
            </a:r>
            <a:r>
              <a:rPr lang="en" dirty="0">
                <a:solidFill>
                  <a:schemeClr val="dk1"/>
                </a:solidFill>
              </a:rPr>
              <a:t>ahead of time as needed and share as handouts</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marR="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947672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f74c69e2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f74c69e2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1" indent="0" algn="l" rtl="0">
              <a:spcBef>
                <a:spcPts val="0"/>
              </a:spcBef>
              <a:spcAft>
                <a:spcPts val="0"/>
              </a:spcAft>
              <a:buNone/>
            </a:pPr>
            <a:r>
              <a:rPr lang="en" dirty="0" smtClean="0">
                <a:solidFill>
                  <a:schemeClr val="dk1"/>
                </a:solidFill>
              </a:rPr>
              <a:t>Head </a:t>
            </a:r>
            <a:r>
              <a:rPr lang="en" dirty="0">
                <a:solidFill>
                  <a:schemeClr val="dk1"/>
                </a:solidFill>
              </a:rPr>
              <a:t>Start has </a:t>
            </a:r>
            <a:r>
              <a:rPr lang="en" dirty="0" smtClean="0">
                <a:solidFill>
                  <a:schemeClr val="dk1"/>
                </a:solidFill>
              </a:rPr>
              <a:t>six national centers </a:t>
            </a:r>
            <a:r>
              <a:rPr lang="en" dirty="0">
                <a:solidFill>
                  <a:schemeClr val="dk1"/>
                </a:solidFill>
              </a:rPr>
              <a:t>and each one provides valuable information and resources. The Early Childhood Learning and Knowledge Center (ECLKC) has developed materials that early childhood personnel can use to guide their partnership with families. Let’s take a look at a brief video on suggestions for involving and partnering with families in the assessment process. </a:t>
            </a:r>
            <a:r>
              <a:rPr lang="en" dirty="0" smtClean="0">
                <a:solidFill>
                  <a:schemeClr val="dk1"/>
                </a:solidFill>
              </a:rPr>
              <a:t>Tell </a:t>
            </a:r>
            <a:r>
              <a:rPr lang="en" dirty="0">
                <a:solidFill>
                  <a:schemeClr val="dk1"/>
                </a:solidFill>
              </a:rPr>
              <a:t>participants to pay attention to the strategies shared on how to involve families in the assessment process. </a:t>
            </a:r>
            <a:endParaRPr dirty="0">
              <a:solidFill>
                <a:schemeClr val="dk1"/>
              </a:solidFill>
            </a:endParaRPr>
          </a:p>
          <a:p>
            <a:pPr marL="0" lvl="1" indent="0" algn="l" rtl="0">
              <a:spcBef>
                <a:spcPts val="0"/>
              </a:spcBef>
              <a:spcAft>
                <a:spcPts val="0"/>
              </a:spcAft>
              <a:buNone/>
            </a:pPr>
            <a:endParaRPr b="1" dirty="0">
              <a:solidFill>
                <a:schemeClr val="dk1"/>
              </a:solidFill>
            </a:endParaRPr>
          </a:p>
          <a:p>
            <a:pPr marL="0" lvl="1" indent="0" algn="l" rtl="0">
              <a:spcBef>
                <a:spcPts val="0"/>
              </a:spcBef>
              <a:spcAft>
                <a:spcPts val="0"/>
              </a:spcAft>
              <a:buNone/>
            </a:pPr>
            <a:r>
              <a:rPr lang="en" b="1" dirty="0">
                <a:solidFill>
                  <a:schemeClr val="dk1"/>
                </a:solidFill>
              </a:rPr>
              <a:t>Activity: </a:t>
            </a:r>
            <a:r>
              <a:rPr lang="en" dirty="0">
                <a:solidFill>
                  <a:schemeClr val="dk1"/>
                </a:solidFill>
              </a:rPr>
              <a:t>After the </a:t>
            </a:r>
            <a:r>
              <a:rPr lang="en" b="1" dirty="0">
                <a:solidFill>
                  <a:schemeClr val="dk1"/>
                </a:solidFill>
              </a:rPr>
              <a:t>video</a:t>
            </a:r>
            <a:r>
              <a:rPr lang="en" dirty="0">
                <a:solidFill>
                  <a:schemeClr val="dk1"/>
                </a:solidFill>
              </a:rPr>
              <a:t>, ask participants to turn to a partner and discuss the suggestions that were shared in the video. Have pairs report out and elaborate if they have experience using that particular strategy. </a:t>
            </a:r>
            <a:r>
              <a:rPr lang="en" dirty="0" smtClean="0">
                <a:solidFill>
                  <a:schemeClr val="dk1"/>
                </a:solidFill>
              </a:rPr>
              <a:t>Ask </a:t>
            </a:r>
            <a:r>
              <a:rPr lang="en" dirty="0">
                <a:solidFill>
                  <a:schemeClr val="dk1"/>
                </a:solidFill>
              </a:rPr>
              <a:t>them to share their experience using other strategies when partnering with families around assessment.  </a:t>
            </a:r>
            <a:endParaRPr dirty="0">
              <a:solidFill>
                <a:schemeClr val="dk1"/>
              </a:solidFill>
            </a:endParaRPr>
          </a:p>
          <a:p>
            <a:pPr marL="0" lvl="1" indent="0" algn="l" rtl="0">
              <a:spcBef>
                <a:spcPts val="0"/>
              </a:spcBef>
              <a:spcAft>
                <a:spcPts val="0"/>
              </a:spcAft>
              <a:buNone/>
            </a:pPr>
            <a:endParaRPr dirty="0">
              <a:solidFill>
                <a:schemeClr val="dk1"/>
              </a:solidFill>
            </a:endParaRPr>
          </a:p>
          <a:p>
            <a:pPr marL="0" lvl="1" indent="0" algn="l" rtl="0">
              <a:spcBef>
                <a:spcPts val="0"/>
              </a:spcBef>
              <a:spcAft>
                <a:spcPts val="0"/>
              </a:spcAft>
              <a:buNone/>
            </a:pPr>
            <a:r>
              <a:rPr lang="en" dirty="0">
                <a:solidFill>
                  <a:schemeClr val="dk1"/>
                </a:solidFill>
              </a:rPr>
              <a:t>Link to video: </a:t>
            </a:r>
            <a:r>
              <a:rPr lang="en" sz="1200" u="sng" dirty="0">
                <a:solidFill>
                  <a:schemeClr val="accent5"/>
                </a:solidFill>
                <a:hlinkClick r:id="rId3"/>
              </a:rPr>
              <a:t>https://eclkc.ohs.acf.hhs.gov/video/partnering-families</a:t>
            </a:r>
            <a:endParaRPr sz="1200" dirty="0">
              <a:solidFill>
                <a:schemeClr val="dk1"/>
              </a:solidFill>
            </a:endParaRPr>
          </a:p>
          <a:p>
            <a:pPr marL="444500" lvl="1" indent="0" algn="l" rtl="0">
              <a:spcBef>
                <a:spcPts val="0"/>
              </a:spcBef>
              <a:spcAft>
                <a:spcPts val="0"/>
              </a:spcAft>
              <a:buNone/>
            </a:pPr>
            <a:endParaRPr b="1"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37795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e9fb3c50e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4e9fb3c50e_0_113: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r>
              <a:rPr lang="en" dirty="0" smtClean="0">
                <a:latin typeface="Arial"/>
                <a:ea typeface="Arial"/>
                <a:cs typeface="Arial"/>
                <a:sym typeface="Arial"/>
              </a:rPr>
              <a:t>The second </a:t>
            </a:r>
            <a:r>
              <a:rPr lang="en" dirty="0">
                <a:latin typeface="Arial"/>
                <a:ea typeface="Arial"/>
                <a:cs typeface="Arial"/>
                <a:sym typeface="Arial"/>
              </a:rPr>
              <a:t>step in gathering information in the authentic assessment process is to plan observations of the </a:t>
            </a:r>
            <a:r>
              <a:rPr lang="en" dirty="0" smtClean="0">
                <a:latin typeface="Arial"/>
                <a:ea typeface="Arial"/>
                <a:cs typeface="Arial"/>
                <a:sym typeface="Arial"/>
              </a:rPr>
              <a:t>child. </a:t>
            </a:r>
            <a:r>
              <a:rPr lang="en" dirty="0">
                <a:latin typeface="Arial"/>
                <a:ea typeface="Arial"/>
                <a:cs typeface="Arial"/>
                <a:sym typeface="Arial"/>
              </a:rPr>
              <a:t>You need to give thought to how you will gather information about a child. Observation is an important way to gather information and should be considered </a:t>
            </a:r>
            <a:r>
              <a:rPr lang="en" dirty="0" smtClean="0">
                <a:latin typeface="Arial"/>
                <a:ea typeface="Arial"/>
                <a:cs typeface="Arial"/>
                <a:sym typeface="Arial"/>
              </a:rPr>
              <a:t>as </a:t>
            </a:r>
            <a:r>
              <a:rPr lang="en" dirty="0">
                <a:latin typeface="Arial"/>
                <a:ea typeface="Arial"/>
                <a:cs typeface="Arial"/>
                <a:sym typeface="Arial"/>
              </a:rPr>
              <a:t>more than a random recording of a skill or behavior, but as a way of watching an interaction, </a:t>
            </a:r>
            <a:r>
              <a:rPr lang="en" dirty="0" smtClean="0">
                <a:latin typeface="Arial"/>
                <a:ea typeface="Arial"/>
                <a:cs typeface="Arial"/>
                <a:sym typeface="Arial"/>
              </a:rPr>
              <a:t>activity, </a:t>
            </a:r>
            <a:r>
              <a:rPr lang="en" dirty="0">
                <a:latin typeface="Arial"/>
                <a:ea typeface="Arial"/>
                <a:cs typeface="Arial"/>
                <a:sym typeface="Arial"/>
              </a:rPr>
              <a:t>or event in which a child is engaging. </a:t>
            </a:r>
            <a:r>
              <a:rPr lang="en" dirty="0" smtClean="0">
                <a:latin typeface="Arial"/>
                <a:ea typeface="Arial"/>
                <a:cs typeface="Arial"/>
                <a:sym typeface="Arial"/>
              </a:rPr>
              <a:t>This </a:t>
            </a:r>
            <a:r>
              <a:rPr lang="en" dirty="0">
                <a:latin typeface="Arial"/>
                <a:ea typeface="Arial"/>
                <a:cs typeface="Arial"/>
                <a:sym typeface="Arial"/>
              </a:rPr>
              <a:t>will allow you to see first hand what the child can do and what skills are needed to help the child gain more skills.  </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lang="en" b="0" u="none" smtClean="0">
              <a:latin typeface="Arial"/>
              <a:ea typeface="Arial"/>
              <a:cs typeface="Arial"/>
              <a:sym typeface="Arial"/>
            </a:endParaRPr>
          </a:p>
          <a:p>
            <a:pPr marL="0" marR="0" lvl="0" indent="0" algn="l" rtl="0">
              <a:lnSpc>
                <a:spcPct val="100000"/>
              </a:lnSpc>
              <a:spcBef>
                <a:spcPts val="0"/>
              </a:spcBef>
              <a:spcAft>
                <a:spcPts val="0"/>
              </a:spcAft>
              <a:buSzPts val="1400"/>
              <a:buNone/>
            </a:pPr>
            <a:r>
              <a:rPr lang="en" b="1" u="none" dirty="0" smtClean="0">
                <a:latin typeface="Arial"/>
                <a:ea typeface="Arial"/>
                <a:cs typeface="Arial"/>
                <a:sym typeface="Arial"/>
              </a:rPr>
              <a:t>Plan </a:t>
            </a:r>
            <a:r>
              <a:rPr lang="en" b="1" u="none" dirty="0">
                <a:latin typeface="Arial"/>
                <a:ea typeface="Arial"/>
                <a:cs typeface="Arial"/>
                <a:sym typeface="Arial"/>
              </a:rPr>
              <a:t>and conduct observations</a:t>
            </a:r>
            <a:r>
              <a:rPr lang="en" u="none" dirty="0">
                <a:latin typeface="Arial"/>
                <a:ea typeface="Arial"/>
                <a:cs typeface="Arial"/>
                <a:sym typeface="Arial"/>
              </a:rPr>
              <a:t> </a:t>
            </a:r>
            <a:r>
              <a:rPr lang="en" dirty="0" smtClean="0">
                <a:latin typeface="Arial"/>
                <a:ea typeface="Arial"/>
                <a:cs typeface="Arial"/>
                <a:sym typeface="Arial"/>
              </a:rPr>
              <a:t>- </a:t>
            </a:r>
            <a:r>
              <a:rPr lang="en" dirty="0">
                <a:latin typeface="Arial"/>
                <a:ea typeface="Arial"/>
                <a:cs typeface="Arial"/>
                <a:sym typeface="Arial"/>
              </a:rPr>
              <a:t>Be intentional about the observations and determine</a:t>
            </a:r>
            <a:r>
              <a:rPr lang="en" b="1" dirty="0">
                <a:latin typeface="Arial"/>
                <a:ea typeface="Arial"/>
                <a:cs typeface="Arial"/>
                <a:sym typeface="Arial"/>
              </a:rPr>
              <a:t> who, </a:t>
            </a:r>
            <a:r>
              <a:rPr lang="en" b="1" dirty="0" smtClean="0">
                <a:latin typeface="Arial"/>
                <a:ea typeface="Arial"/>
                <a:cs typeface="Arial"/>
                <a:sym typeface="Arial"/>
              </a:rPr>
              <a:t>what, </a:t>
            </a:r>
            <a:r>
              <a:rPr lang="en" b="1" dirty="0">
                <a:latin typeface="Arial"/>
                <a:ea typeface="Arial"/>
                <a:cs typeface="Arial"/>
                <a:sym typeface="Arial"/>
              </a:rPr>
              <a:t>and how </a:t>
            </a:r>
            <a:r>
              <a:rPr lang="en" dirty="0">
                <a:latin typeface="Arial"/>
                <a:ea typeface="Arial"/>
                <a:cs typeface="Arial"/>
                <a:sym typeface="Arial"/>
              </a:rPr>
              <a:t>you will complete them.  </a:t>
            </a:r>
            <a:endParaRPr lang="en" dirty="0" smtClean="0">
              <a:latin typeface="Arial"/>
              <a:ea typeface="Arial"/>
              <a:cs typeface="Arial"/>
              <a:sym typeface="Arial"/>
            </a:endParaRPr>
          </a:p>
          <a:p>
            <a:pPr marL="0" marR="0" lvl="0" indent="0" algn="l" rtl="0">
              <a:lnSpc>
                <a:spcPct val="100000"/>
              </a:lnSpc>
              <a:spcBef>
                <a:spcPts val="0"/>
              </a:spcBef>
              <a:spcAft>
                <a:spcPts val="0"/>
              </a:spcAft>
              <a:buSzPts val="1400"/>
              <a:buNone/>
              <a:tabLst>
                <a:tab pos="457200" algn="l"/>
              </a:tabLst>
            </a:pPr>
            <a:r>
              <a:rPr lang="en" b="1" dirty="0" smtClean="0">
                <a:latin typeface="Arial"/>
                <a:ea typeface="Arial"/>
                <a:cs typeface="Arial"/>
                <a:sym typeface="Arial"/>
              </a:rPr>
              <a:t>	Who</a:t>
            </a:r>
            <a:r>
              <a:rPr lang="en" b="0" dirty="0" smtClean="0">
                <a:latin typeface="Arial"/>
                <a:ea typeface="Arial"/>
                <a:cs typeface="Arial"/>
                <a:sym typeface="Arial"/>
              </a:rPr>
              <a:t> - </a:t>
            </a:r>
            <a:r>
              <a:rPr lang="en" dirty="0">
                <a:latin typeface="Arial"/>
                <a:ea typeface="Arial"/>
                <a:cs typeface="Arial"/>
                <a:sym typeface="Arial"/>
              </a:rPr>
              <a:t>Ideally all adults in the room should be involved in observing children </a:t>
            </a:r>
            <a:r>
              <a:rPr lang="en" dirty="0" smtClean="0">
                <a:latin typeface="Arial"/>
                <a:ea typeface="Arial"/>
                <a:cs typeface="Arial"/>
                <a:sym typeface="Arial"/>
              </a:rPr>
              <a:t>to gather </a:t>
            </a:r>
            <a:r>
              <a:rPr lang="en" dirty="0">
                <a:latin typeface="Arial"/>
                <a:ea typeface="Arial"/>
                <a:cs typeface="Arial"/>
                <a:sym typeface="Arial"/>
              </a:rPr>
              <a:t>assessment information. </a:t>
            </a:r>
            <a:r>
              <a:rPr lang="en" dirty="0" smtClean="0">
                <a:latin typeface="Arial"/>
                <a:ea typeface="Arial"/>
                <a:cs typeface="Arial"/>
                <a:sym typeface="Arial"/>
              </a:rPr>
              <a:t>Develop </a:t>
            </a:r>
            <a:r>
              <a:rPr lang="en" dirty="0">
                <a:latin typeface="Arial"/>
                <a:ea typeface="Arial"/>
                <a:cs typeface="Arial"/>
                <a:sym typeface="Arial"/>
              </a:rPr>
              <a:t>a schedule for the </a:t>
            </a:r>
            <a:r>
              <a:rPr lang="en" dirty="0" smtClean="0">
                <a:latin typeface="Arial"/>
                <a:ea typeface="Arial"/>
                <a:cs typeface="Arial"/>
                <a:sym typeface="Arial"/>
              </a:rPr>
              <a:t>adults, </a:t>
            </a:r>
            <a:r>
              <a:rPr lang="en" dirty="0">
                <a:latin typeface="Arial"/>
                <a:ea typeface="Arial"/>
                <a:cs typeface="Arial"/>
                <a:sym typeface="Arial"/>
              </a:rPr>
              <a:t>including instructional assistants and related services providers</a:t>
            </a:r>
            <a:r>
              <a:rPr lang="en" dirty="0" smtClean="0">
                <a:latin typeface="Arial"/>
                <a:ea typeface="Arial"/>
                <a:cs typeface="Arial"/>
                <a:sym typeface="Arial"/>
              </a:rPr>
              <a:t>. </a:t>
            </a:r>
            <a:r>
              <a:rPr lang="en" dirty="0">
                <a:latin typeface="Arial"/>
                <a:ea typeface="Arial"/>
                <a:cs typeface="Arial"/>
                <a:sym typeface="Arial"/>
              </a:rPr>
              <a:t>Determine during which routines of the day you will conduct the observations.  </a:t>
            </a:r>
            <a:endParaRPr dirty="0">
              <a:latin typeface="Arial"/>
              <a:ea typeface="Arial"/>
              <a:cs typeface="Arial"/>
              <a:sym typeface="Arial"/>
            </a:endParaRPr>
          </a:p>
          <a:p>
            <a:pPr marL="0" marR="0" lvl="0" indent="0" algn="l" rtl="0">
              <a:lnSpc>
                <a:spcPct val="100000"/>
              </a:lnSpc>
              <a:spcBef>
                <a:spcPts val="0"/>
              </a:spcBef>
              <a:spcAft>
                <a:spcPts val="0"/>
              </a:spcAft>
              <a:buSzPts val="1400"/>
              <a:buNone/>
              <a:tabLst>
                <a:tab pos="457200" algn="l"/>
              </a:tabLst>
            </a:pPr>
            <a:r>
              <a:rPr lang="en" b="1" dirty="0" smtClean="0">
                <a:latin typeface="Arial"/>
                <a:ea typeface="Arial"/>
                <a:cs typeface="Arial"/>
                <a:sym typeface="Arial"/>
              </a:rPr>
              <a:t>	What </a:t>
            </a:r>
            <a:r>
              <a:rPr lang="en" b="0" dirty="0" smtClean="0">
                <a:latin typeface="Arial"/>
                <a:ea typeface="Arial"/>
                <a:cs typeface="Arial"/>
                <a:sym typeface="Arial"/>
              </a:rPr>
              <a:t>- Y</a:t>
            </a:r>
            <a:r>
              <a:rPr lang="en" dirty="0" smtClean="0">
                <a:latin typeface="Arial"/>
                <a:ea typeface="Arial"/>
                <a:cs typeface="Arial"/>
                <a:sym typeface="Arial"/>
              </a:rPr>
              <a:t>ou </a:t>
            </a:r>
            <a:r>
              <a:rPr lang="en" dirty="0">
                <a:latin typeface="Arial"/>
                <a:ea typeface="Arial"/>
                <a:cs typeface="Arial"/>
                <a:sym typeface="Arial"/>
              </a:rPr>
              <a:t>should determine what you are </a:t>
            </a:r>
            <a:r>
              <a:rPr lang="en" dirty="0" smtClean="0">
                <a:latin typeface="Arial"/>
                <a:ea typeface="Arial"/>
                <a:cs typeface="Arial"/>
                <a:sym typeface="Arial"/>
              </a:rPr>
              <a:t>observing. </a:t>
            </a:r>
            <a:r>
              <a:rPr lang="en" dirty="0">
                <a:latin typeface="Arial"/>
                <a:ea typeface="Arial"/>
                <a:cs typeface="Arial"/>
                <a:sym typeface="Arial"/>
              </a:rPr>
              <a:t>For example, are you gathering information </a:t>
            </a:r>
            <a:r>
              <a:rPr lang="en" dirty="0" smtClean="0">
                <a:latin typeface="Arial"/>
                <a:ea typeface="Arial"/>
                <a:cs typeface="Arial"/>
                <a:sym typeface="Arial"/>
              </a:rPr>
              <a:t>about how </a:t>
            </a:r>
            <a:r>
              <a:rPr lang="en" dirty="0">
                <a:latin typeface="Arial"/>
                <a:ea typeface="Arial"/>
                <a:cs typeface="Arial"/>
                <a:sym typeface="Arial"/>
              </a:rPr>
              <a:t>a child interacts with peers, how </a:t>
            </a:r>
            <a:r>
              <a:rPr lang="en" dirty="0" smtClean="0">
                <a:latin typeface="Arial"/>
                <a:ea typeface="Arial"/>
                <a:cs typeface="Arial"/>
                <a:sym typeface="Arial"/>
              </a:rPr>
              <a:t>objects are used </a:t>
            </a:r>
            <a:r>
              <a:rPr lang="en" dirty="0">
                <a:latin typeface="Arial"/>
                <a:ea typeface="Arial"/>
                <a:cs typeface="Arial"/>
                <a:sym typeface="Arial"/>
              </a:rPr>
              <a:t>in </a:t>
            </a:r>
            <a:r>
              <a:rPr lang="en" dirty="0" smtClean="0">
                <a:latin typeface="Arial"/>
                <a:ea typeface="Arial"/>
                <a:cs typeface="Arial"/>
                <a:sym typeface="Arial"/>
              </a:rPr>
              <a:t>play, </a:t>
            </a:r>
            <a:r>
              <a:rPr lang="en" dirty="0">
                <a:latin typeface="Arial"/>
                <a:ea typeface="Arial"/>
                <a:cs typeface="Arial"/>
                <a:sym typeface="Arial"/>
              </a:rPr>
              <a:t>or how long </a:t>
            </a:r>
            <a:r>
              <a:rPr lang="en" dirty="0" smtClean="0">
                <a:latin typeface="Arial"/>
                <a:ea typeface="Arial"/>
                <a:cs typeface="Arial"/>
                <a:sym typeface="Arial"/>
              </a:rPr>
              <a:t>the child</a:t>
            </a:r>
            <a:r>
              <a:rPr lang="en" baseline="0" dirty="0" smtClean="0">
                <a:latin typeface="Arial"/>
                <a:ea typeface="Arial"/>
                <a:cs typeface="Arial"/>
                <a:sym typeface="Arial"/>
              </a:rPr>
              <a:t> </a:t>
            </a:r>
            <a:r>
              <a:rPr lang="en" dirty="0" smtClean="0">
                <a:latin typeface="Arial"/>
                <a:ea typeface="Arial"/>
                <a:cs typeface="Arial"/>
                <a:sym typeface="Arial"/>
              </a:rPr>
              <a:t>can </a:t>
            </a:r>
            <a:r>
              <a:rPr lang="en" dirty="0">
                <a:latin typeface="Arial"/>
                <a:ea typeface="Arial"/>
                <a:cs typeface="Arial"/>
                <a:sym typeface="Arial"/>
              </a:rPr>
              <a:t>stay engaged in a group activity?  </a:t>
            </a:r>
            <a:endParaRPr dirty="0">
              <a:latin typeface="Arial"/>
              <a:ea typeface="Arial"/>
              <a:cs typeface="Arial"/>
              <a:sym typeface="Arial"/>
            </a:endParaRPr>
          </a:p>
          <a:p>
            <a:pPr marL="0" marR="0" lvl="0" indent="0" algn="l" rtl="0">
              <a:lnSpc>
                <a:spcPct val="100000"/>
              </a:lnSpc>
              <a:spcBef>
                <a:spcPts val="0"/>
              </a:spcBef>
              <a:spcAft>
                <a:spcPts val="0"/>
              </a:spcAft>
              <a:buSzPts val="1400"/>
              <a:buNone/>
              <a:tabLst>
                <a:tab pos="457200" algn="l"/>
              </a:tabLst>
            </a:pPr>
            <a:r>
              <a:rPr lang="en" b="1" dirty="0" smtClean="0">
                <a:latin typeface="Arial"/>
                <a:ea typeface="Arial"/>
                <a:cs typeface="Arial"/>
                <a:sym typeface="Arial"/>
              </a:rPr>
              <a:t>	 How </a:t>
            </a:r>
            <a:r>
              <a:rPr lang="en" b="0" dirty="0" smtClean="0">
                <a:latin typeface="Arial"/>
                <a:ea typeface="Arial"/>
                <a:cs typeface="Arial"/>
                <a:sym typeface="Arial"/>
              </a:rPr>
              <a:t>- </a:t>
            </a:r>
            <a:r>
              <a:rPr lang="en" b="0" dirty="0">
                <a:latin typeface="Arial"/>
                <a:ea typeface="Arial"/>
                <a:cs typeface="Arial"/>
                <a:sym typeface="Arial"/>
              </a:rPr>
              <a:t>D</a:t>
            </a:r>
            <a:r>
              <a:rPr lang="en" dirty="0" smtClean="0">
                <a:latin typeface="Arial"/>
                <a:ea typeface="Arial"/>
                <a:cs typeface="Arial"/>
                <a:sym typeface="Arial"/>
              </a:rPr>
              <a:t>etermine </a:t>
            </a:r>
            <a:r>
              <a:rPr lang="en" dirty="0">
                <a:latin typeface="Arial"/>
                <a:ea typeface="Arial"/>
                <a:cs typeface="Arial"/>
                <a:sym typeface="Arial"/>
              </a:rPr>
              <a:t>if the child will be observed </a:t>
            </a:r>
            <a:r>
              <a:rPr lang="en" dirty="0" smtClean="0">
                <a:latin typeface="Arial"/>
                <a:ea typeface="Arial"/>
                <a:cs typeface="Arial"/>
                <a:sym typeface="Arial"/>
              </a:rPr>
              <a:t>individually, </a:t>
            </a:r>
            <a:r>
              <a:rPr lang="en" dirty="0">
                <a:latin typeface="Arial"/>
                <a:ea typeface="Arial"/>
                <a:cs typeface="Arial"/>
                <a:sym typeface="Arial"/>
              </a:rPr>
              <a:t>in small </a:t>
            </a:r>
            <a:r>
              <a:rPr lang="en" dirty="0" smtClean="0">
                <a:latin typeface="Arial"/>
                <a:ea typeface="Arial"/>
                <a:cs typeface="Arial"/>
                <a:sym typeface="Arial"/>
              </a:rPr>
              <a:t>groups, </a:t>
            </a:r>
            <a:r>
              <a:rPr lang="en" dirty="0">
                <a:latin typeface="Arial"/>
                <a:ea typeface="Arial"/>
                <a:cs typeface="Arial"/>
                <a:sym typeface="Arial"/>
              </a:rPr>
              <a:t>or large groups. </a:t>
            </a:r>
            <a:r>
              <a:rPr lang="en" dirty="0" smtClean="0">
                <a:latin typeface="Arial"/>
                <a:ea typeface="Arial"/>
                <a:cs typeface="Arial"/>
                <a:sym typeface="Arial"/>
              </a:rPr>
              <a:t>Remember </a:t>
            </a:r>
            <a:r>
              <a:rPr lang="en" dirty="0">
                <a:latin typeface="Arial"/>
                <a:ea typeface="Arial"/>
                <a:cs typeface="Arial"/>
                <a:sym typeface="Arial"/>
              </a:rPr>
              <a:t>to always observe the child over time, interacting with different </a:t>
            </a:r>
            <a:r>
              <a:rPr lang="en" dirty="0" smtClean="0">
                <a:latin typeface="Arial"/>
                <a:ea typeface="Arial"/>
                <a:cs typeface="Arial"/>
                <a:sym typeface="Arial"/>
              </a:rPr>
              <a:t>people and materials, </a:t>
            </a:r>
            <a:r>
              <a:rPr lang="en" dirty="0">
                <a:latin typeface="Arial"/>
                <a:ea typeface="Arial"/>
                <a:cs typeface="Arial"/>
                <a:sym typeface="Arial"/>
              </a:rPr>
              <a:t>and in a variety of settings. You will see children acting differently across different circumstances and it is important to know this information for future goal setting. </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1346200" lvl="0" indent="0" algn="l" rtl="0">
              <a:lnSpc>
                <a:spcPct val="115000"/>
              </a:lnSpc>
              <a:spcBef>
                <a:spcPts val="400"/>
              </a:spcBef>
              <a:spcAft>
                <a:spcPts val="0"/>
              </a:spcAft>
              <a:buClr>
                <a:schemeClr val="dk1"/>
              </a:buClr>
              <a:buSzPts val="11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70" name="Google Shape;270;g4e9fb3c50e_0_113: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16</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6502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e9fb3c50e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4e9fb3c50e_0_106: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1" indent="0" algn="l" rtl="0">
              <a:lnSpc>
                <a:spcPct val="100000"/>
              </a:lnSpc>
              <a:spcBef>
                <a:spcPts val="0"/>
              </a:spcBef>
              <a:spcAft>
                <a:spcPts val="0"/>
              </a:spcAft>
              <a:buClr>
                <a:schemeClr val="lt1"/>
              </a:buClr>
              <a:buSzPts val="1200"/>
              <a:buFont typeface="Calibri"/>
              <a:buNone/>
            </a:pPr>
            <a:r>
              <a:rPr lang="en" dirty="0" smtClean="0">
                <a:latin typeface="Arial"/>
                <a:ea typeface="Arial"/>
                <a:cs typeface="Arial"/>
                <a:sym typeface="Arial"/>
              </a:rPr>
              <a:t>Another </a:t>
            </a:r>
            <a:r>
              <a:rPr lang="en" dirty="0">
                <a:latin typeface="Arial"/>
                <a:ea typeface="Arial"/>
                <a:cs typeface="Arial"/>
                <a:sym typeface="Arial"/>
              </a:rPr>
              <a:t>way to gather information from families is through conducting  an “interview” with them. </a:t>
            </a:r>
            <a:endParaRPr lang="en" dirty="0" smtClean="0">
              <a:latin typeface="Arial"/>
              <a:ea typeface="Arial"/>
              <a:cs typeface="Arial"/>
              <a:sym typeface="Arial"/>
            </a:endParaRPr>
          </a:p>
          <a:p>
            <a:pPr marL="0" marR="0" lvl="1" indent="0" algn="l" rtl="0">
              <a:lnSpc>
                <a:spcPct val="100000"/>
              </a:lnSpc>
              <a:spcBef>
                <a:spcPts val="0"/>
              </a:spcBef>
              <a:spcAft>
                <a:spcPts val="0"/>
              </a:spcAft>
              <a:buClr>
                <a:schemeClr val="lt1"/>
              </a:buClr>
              <a:buSzPts val="1200"/>
              <a:buFont typeface="Calibri"/>
              <a:buNone/>
            </a:pPr>
            <a:r>
              <a:rPr lang="en" dirty="0" smtClean="0">
                <a:latin typeface="Arial"/>
                <a:ea typeface="Arial"/>
                <a:cs typeface="Arial"/>
                <a:sym typeface="Arial"/>
              </a:rPr>
              <a:t>You </a:t>
            </a:r>
            <a:r>
              <a:rPr lang="en" dirty="0">
                <a:latin typeface="Arial"/>
                <a:ea typeface="Arial"/>
                <a:cs typeface="Arial"/>
                <a:sym typeface="Arial"/>
              </a:rPr>
              <a:t>could start off by simply asking families to share what happens in their daily </a:t>
            </a:r>
            <a:r>
              <a:rPr lang="en" dirty="0" smtClean="0">
                <a:latin typeface="Arial"/>
                <a:ea typeface="Arial"/>
                <a:cs typeface="Arial"/>
                <a:sym typeface="Arial"/>
              </a:rPr>
              <a:t>routine:</a:t>
            </a:r>
            <a:r>
              <a:rPr lang="en" i="1" dirty="0" smtClean="0">
                <a:latin typeface="Arial"/>
                <a:ea typeface="Arial"/>
                <a:cs typeface="Arial"/>
                <a:sym typeface="Arial"/>
              </a:rPr>
              <a:t> </a:t>
            </a:r>
            <a:r>
              <a:rPr lang="en" i="1" dirty="0">
                <a:latin typeface="Arial"/>
                <a:ea typeface="Arial"/>
                <a:cs typeface="Arial"/>
                <a:sym typeface="Arial"/>
              </a:rPr>
              <a:t>“Tell me what happens when you get up in the </a:t>
            </a:r>
            <a:r>
              <a:rPr lang="en" i="1" dirty="0" smtClean="0">
                <a:latin typeface="Arial"/>
                <a:ea typeface="Arial"/>
                <a:cs typeface="Arial"/>
                <a:sym typeface="Arial"/>
              </a:rPr>
              <a:t>morning.</a:t>
            </a:r>
            <a:r>
              <a:rPr lang="en" i="1" dirty="0" smtClean="0"/>
              <a:t>” </a:t>
            </a:r>
            <a:r>
              <a:rPr lang="en" dirty="0" smtClean="0">
                <a:latin typeface="Arial"/>
                <a:ea typeface="Arial"/>
                <a:cs typeface="Arial"/>
                <a:sym typeface="Arial"/>
              </a:rPr>
              <a:t>  </a:t>
            </a:r>
          </a:p>
          <a:p>
            <a:pPr marL="0" marR="0" lvl="1" indent="0" algn="l" rtl="0">
              <a:lnSpc>
                <a:spcPct val="100000"/>
              </a:lnSpc>
              <a:spcBef>
                <a:spcPts val="0"/>
              </a:spcBef>
              <a:spcAft>
                <a:spcPts val="0"/>
              </a:spcAft>
              <a:buClr>
                <a:schemeClr val="lt1"/>
              </a:buClr>
              <a:buSzPts val="1200"/>
              <a:buFont typeface="Calibri"/>
              <a:buNone/>
            </a:pPr>
            <a:endParaRPr lang="en" dirty="0" smtClean="0">
              <a:latin typeface="Arial"/>
              <a:ea typeface="Arial"/>
              <a:cs typeface="Arial"/>
              <a:sym typeface="Arial"/>
            </a:endParaRPr>
          </a:p>
          <a:p>
            <a:pPr marL="0" marR="0" lvl="1" indent="0" algn="l" rtl="0">
              <a:lnSpc>
                <a:spcPct val="100000"/>
              </a:lnSpc>
              <a:spcBef>
                <a:spcPts val="0"/>
              </a:spcBef>
              <a:spcAft>
                <a:spcPts val="0"/>
              </a:spcAft>
              <a:buClr>
                <a:schemeClr val="lt1"/>
              </a:buClr>
              <a:buSzPts val="1200"/>
              <a:buFont typeface="Calibri"/>
              <a:buNone/>
            </a:pPr>
            <a:r>
              <a:rPr lang="en" dirty="0" smtClean="0">
                <a:latin typeface="Arial"/>
                <a:ea typeface="Arial"/>
                <a:cs typeface="Arial"/>
                <a:sym typeface="Arial"/>
              </a:rPr>
              <a:t>By </a:t>
            </a:r>
            <a:r>
              <a:rPr lang="en" dirty="0">
                <a:latin typeface="Arial"/>
                <a:ea typeface="Arial"/>
                <a:cs typeface="Arial"/>
                <a:sym typeface="Arial"/>
              </a:rPr>
              <a:t>going through the family routine, you can hear what the child does and what the family member would like </a:t>
            </a:r>
            <a:r>
              <a:rPr lang="en" dirty="0" smtClean="0">
                <a:latin typeface="Arial"/>
                <a:ea typeface="Arial"/>
                <a:cs typeface="Arial"/>
                <a:sym typeface="Arial"/>
              </a:rPr>
              <a:t>him </a:t>
            </a:r>
            <a:r>
              <a:rPr lang="en" dirty="0">
                <a:latin typeface="Arial"/>
                <a:ea typeface="Arial"/>
                <a:cs typeface="Arial"/>
                <a:sym typeface="Arial"/>
              </a:rPr>
              <a:t>to do. </a:t>
            </a:r>
            <a:r>
              <a:rPr lang="en" dirty="0" smtClean="0">
                <a:latin typeface="Arial"/>
                <a:ea typeface="Arial"/>
                <a:cs typeface="Arial"/>
                <a:sym typeface="Arial"/>
              </a:rPr>
              <a:t>For </a:t>
            </a:r>
            <a:r>
              <a:rPr lang="en" dirty="0">
                <a:latin typeface="Arial"/>
                <a:ea typeface="Arial"/>
                <a:cs typeface="Arial"/>
                <a:sym typeface="Arial"/>
              </a:rPr>
              <a:t>example, you could </a:t>
            </a:r>
            <a:r>
              <a:rPr lang="en" dirty="0" smtClean="0">
                <a:latin typeface="Arial"/>
                <a:ea typeface="Arial"/>
                <a:cs typeface="Arial"/>
                <a:sym typeface="Arial"/>
              </a:rPr>
              <a:t>ask,</a:t>
            </a:r>
            <a:r>
              <a:rPr lang="en" i="1" dirty="0" smtClean="0">
                <a:latin typeface="Arial"/>
                <a:ea typeface="Arial"/>
                <a:cs typeface="Arial"/>
                <a:sym typeface="Arial"/>
              </a:rPr>
              <a:t> </a:t>
            </a:r>
            <a:r>
              <a:rPr lang="en" i="1" dirty="0">
                <a:latin typeface="Arial"/>
                <a:ea typeface="Arial"/>
                <a:cs typeface="Arial"/>
                <a:sym typeface="Arial"/>
              </a:rPr>
              <a:t>“Tell me what your child does during </a:t>
            </a:r>
            <a:r>
              <a:rPr lang="en" i="1" dirty="0" smtClean="0">
                <a:latin typeface="Arial"/>
                <a:ea typeface="Arial"/>
                <a:cs typeface="Arial"/>
                <a:sym typeface="Arial"/>
              </a:rPr>
              <a:t>breakfast.”</a:t>
            </a:r>
            <a:r>
              <a:rPr lang="en" dirty="0" smtClean="0">
                <a:latin typeface="Arial"/>
                <a:ea typeface="Arial"/>
                <a:cs typeface="Arial"/>
                <a:sym typeface="Arial"/>
              </a:rPr>
              <a:t> </a:t>
            </a:r>
          </a:p>
          <a:p>
            <a:pPr marL="0" marR="0" lvl="1" indent="0" algn="l" rtl="0">
              <a:lnSpc>
                <a:spcPct val="100000"/>
              </a:lnSpc>
              <a:spcBef>
                <a:spcPts val="0"/>
              </a:spcBef>
              <a:spcAft>
                <a:spcPts val="0"/>
              </a:spcAft>
              <a:buClr>
                <a:schemeClr val="lt1"/>
              </a:buClr>
              <a:buSzPts val="1200"/>
              <a:buFont typeface="Calibri"/>
              <a:buNone/>
            </a:pPr>
            <a:r>
              <a:rPr lang="en" dirty="0" smtClean="0">
                <a:latin typeface="Arial"/>
                <a:ea typeface="Arial"/>
                <a:cs typeface="Arial"/>
                <a:sym typeface="Arial"/>
              </a:rPr>
              <a:t>Once </a:t>
            </a:r>
            <a:r>
              <a:rPr lang="en" dirty="0">
                <a:latin typeface="Arial"/>
                <a:ea typeface="Arial"/>
                <a:cs typeface="Arial"/>
                <a:sym typeface="Arial"/>
              </a:rPr>
              <a:t>the family shares, then </a:t>
            </a:r>
            <a:r>
              <a:rPr lang="en" dirty="0" smtClean="0">
                <a:latin typeface="Arial"/>
                <a:ea typeface="Arial"/>
                <a:cs typeface="Arial"/>
                <a:sym typeface="Arial"/>
              </a:rPr>
              <a:t>ask, </a:t>
            </a:r>
            <a:r>
              <a:rPr lang="en" i="1" dirty="0">
                <a:latin typeface="Arial"/>
                <a:ea typeface="Arial"/>
                <a:cs typeface="Arial"/>
                <a:sym typeface="Arial"/>
              </a:rPr>
              <a:t>“What would you like your child to do during </a:t>
            </a:r>
            <a:r>
              <a:rPr lang="en" i="1" dirty="0" smtClean="0">
                <a:latin typeface="Arial"/>
                <a:ea typeface="Arial"/>
                <a:cs typeface="Arial"/>
                <a:sym typeface="Arial"/>
              </a:rPr>
              <a:t>breakfast?”</a:t>
            </a:r>
            <a:r>
              <a:rPr lang="en" dirty="0" smtClean="0">
                <a:latin typeface="Arial"/>
                <a:ea typeface="Arial"/>
                <a:cs typeface="Arial"/>
                <a:sym typeface="Arial"/>
              </a:rPr>
              <a:t> </a:t>
            </a:r>
            <a:r>
              <a:rPr lang="en" dirty="0">
                <a:latin typeface="Arial"/>
                <a:ea typeface="Arial"/>
                <a:cs typeface="Arial"/>
                <a:sym typeface="Arial"/>
              </a:rPr>
              <a:t>This allows you </a:t>
            </a:r>
            <a:r>
              <a:rPr lang="en" dirty="0" smtClean="0">
                <a:latin typeface="Arial"/>
                <a:ea typeface="Arial"/>
                <a:cs typeface="Arial"/>
                <a:sym typeface="Arial"/>
              </a:rPr>
              <a:t>to </a:t>
            </a:r>
            <a:r>
              <a:rPr lang="en" dirty="0">
                <a:latin typeface="Arial"/>
                <a:ea typeface="Arial"/>
                <a:cs typeface="Arial"/>
                <a:sym typeface="Arial"/>
              </a:rPr>
              <a:t>gain information about what the child is presently able to do, but to also hear what is important to the family around their child’s skills within the daily routine so that you can set goals based on this information. </a:t>
            </a:r>
            <a:endParaRPr dirty="0">
              <a:latin typeface="Arial"/>
              <a:ea typeface="Arial"/>
              <a:cs typeface="Arial"/>
              <a:sym typeface="Arial"/>
            </a:endParaRPr>
          </a:p>
          <a:p>
            <a:pPr marL="0" marR="0" lvl="1" indent="0" algn="l" rtl="0">
              <a:lnSpc>
                <a:spcPct val="100000"/>
              </a:lnSpc>
              <a:spcBef>
                <a:spcPts val="0"/>
              </a:spcBef>
              <a:spcAft>
                <a:spcPts val="0"/>
              </a:spcAft>
              <a:buClr>
                <a:schemeClr val="lt1"/>
              </a:buClr>
              <a:buSzPts val="1200"/>
              <a:buFont typeface="Calibri"/>
              <a:buNone/>
            </a:pPr>
            <a:endParaRPr dirty="0">
              <a:latin typeface="Arial"/>
              <a:ea typeface="Arial"/>
              <a:cs typeface="Arial"/>
              <a:sym typeface="Arial"/>
            </a:endParaRPr>
          </a:p>
          <a:p>
            <a:pPr marL="0" marR="0" lvl="1" indent="0" algn="l" rtl="0">
              <a:lnSpc>
                <a:spcPct val="100000"/>
              </a:lnSpc>
              <a:spcBef>
                <a:spcPts val="0"/>
              </a:spcBef>
              <a:spcAft>
                <a:spcPts val="0"/>
              </a:spcAft>
              <a:buClr>
                <a:schemeClr val="lt1"/>
              </a:buClr>
              <a:buSzPts val="1200"/>
              <a:buFont typeface="Calibri"/>
              <a:buNone/>
            </a:pPr>
            <a:r>
              <a:rPr lang="en" dirty="0">
                <a:latin typeface="Arial"/>
                <a:ea typeface="Arial"/>
                <a:cs typeface="Arial"/>
                <a:sym typeface="Arial"/>
              </a:rPr>
              <a:t>Some other questions that might serve as conversation starters with families are listed on the slide. This information can be collected in a narrative format</a:t>
            </a:r>
            <a:r>
              <a:rPr lang="en" dirty="0"/>
              <a:t>, </a:t>
            </a:r>
            <a:r>
              <a:rPr lang="en" dirty="0">
                <a:latin typeface="Arial"/>
                <a:ea typeface="Arial"/>
                <a:cs typeface="Arial"/>
                <a:sym typeface="Arial"/>
              </a:rPr>
              <a:t>allow</a:t>
            </a:r>
            <a:r>
              <a:rPr lang="en" dirty="0"/>
              <a:t>ing</a:t>
            </a:r>
            <a:r>
              <a:rPr lang="en" dirty="0">
                <a:latin typeface="Arial"/>
                <a:ea typeface="Arial"/>
                <a:cs typeface="Arial"/>
                <a:sym typeface="Arial"/>
              </a:rPr>
              <a:t> families to give more detail about their child’s strengths and needs.  </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sz="1200" i="0" u="none" strike="noStrike" cap="none" dirty="0">
              <a:latin typeface="Arial"/>
              <a:ea typeface="Arial"/>
              <a:cs typeface="Arial"/>
              <a:sym typeface="Arial"/>
            </a:endParaRPr>
          </a:p>
        </p:txBody>
      </p:sp>
      <p:sp>
        <p:nvSpPr>
          <p:cNvPr id="263" name="Google Shape;263;g4e9fb3c50e_0_106: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lt1"/>
                </a:solidFill>
                <a:latin typeface="Calibri"/>
                <a:ea typeface="Calibri"/>
                <a:cs typeface="Calibri"/>
                <a:sym typeface="Calibri"/>
              </a:rPr>
              <a:t>17</a:t>
            </a:fld>
            <a:endParaRPr sz="1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74635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e9fb3c50e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6" name="Google Shape;276;g4e9fb3c50e_0_121: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r>
              <a:rPr lang="en" dirty="0" smtClean="0">
                <a:latin typeface="Arial"/>
                <a:ea typeface="Arial"/>
                <a:cs typeface="Arial"/>
                <a:sym typeface="Arial"/>
              </a:rPr>
              <a:t>Now </a:t>
            </a:r>
            <a:r>
              <a:rPr lang="en" dirty="0">
                <a:latin typeface="Arial"/>
                <a:ea typeface="Arial"/>
                <a:cs typeface="Arial"/>
                <a:sym typeface="Arial"/>
              </a:rPr>
              <a:t>that you are ready to conduct the observation, </a:t>
            </a:r>
            <a:r>
              <a:rPr lang="en" dirty="0"/>
              <a:t>you will need </a:t>
            </a:r>
            <a:r>
              <a:rPr lang="en" dirty="0">
                <a:latin typeface="Arial"/>
                <a:ea typeface="Arial"/>
                <a:cs typeface="Arial"/>
                <a:sym typeface="Arial"/>
              </a:rPr>
              <a:t>to determine the method you will use to collect and document what you see.     </a:t>
            </a:r>
            <a:endParaRPr lang="en" dirty="0" smtClean="0">
              <a:latin typeface="Arial"/>
              <a:ea typeface="Arial"/>
              <a:cs typeface="Arial"/>
              <a:sym typeface="Arial"/>
            </a:endParaRPr>
          </a:p>
          <a:p>
            <a:pPr marL="0" marR="0" lvl="0" indent="0" algn="l" rtl="0">
              <a:lnSpc>
                <a:spcPct val="100000"/>
              </a:lnSpc>
              <a:spcBef>
                <a:spcPts val="0"/>
              </a:spcBef>
              <a:spcAft>
                <a:spcPts val="0"/>
              </a:spcAft>
              <a:buSzPts val="1400"/>
              <a:buNone/>
            </a:pPr>
            <a:r>
              <a:rPr lang="en" dirty="0" smtClean="0">
                <a:latin typeface="Arial"/>
                <a:ea typeface="Arial"/>
                <a:cs typeface="Arial"/>
                <a:sym typeface="Arial"/>
              </a:rPr>
              <a:t>There </a:t>
            </a:r>
            <a:r>
              <a:rPr lang="en" dirty="0">
                <a:latin typeface="Arial"/>
                <a:ea typeface="Arial"/>
                <a:cs typeface="Arial"/>
                <a:sym typeface="Arial"/>
              </a:rPr>
              <a:t>are many ways to collect the information </a:t>
            </a:r>
            <a:r>
              <a:rPr lang="en" dirty="0"/>
              <a:t>from your</a:t>
            </a:r>
            <a:r>
              <a:rPr lang="en" dirty="0">
                <a:latin typeface="Arial"/>
                <a:ea typeface="Arial"/>
                <a:cs typeface="Arial"/>
                <a:sym typeface="Arial"/>
              </a:rPr>
              <a:t> observ</a:t>
            </a:r>
            <a:r>
              <a:rPr lang="en" dirty="0"/>
              <a:t>ations</a:t>
            </a:r>
            <a:r>
              <a:rPr lang="en" dirty="0">
                <a:latin typeface="Arial"/>
                <a:ea typeface="Arial"/>
                <a:cs typeface="Arial"/>
                <a:sym typeface="Arial"/>
              </a:rPr>
              <a:t> and we will discuss those methods in a minute. </a:t>
            </a:r>
            <a:r>
              <a:rPr lang="en" dirty="0" smtClean="0"/>
              <a:t>R</a:t>
            </a:r>
            <a:r>
              <a:rPr lang="en" dirty="0" smtClean="0">
                <a:latin typeface="Arial"/>
                <a:ea typeface="Arial"/>
                <a:cs typeface="Arial"/>
                <a:sym typeface="Arial"/>
              </a:rPr>
              <a:t>emember to </a:t>
            </a:r>
            <a:r>
              <a:rPr lang="en" dirty="0" smtClean="0"/>
              <a:t>be discreet when</a:t>
            </a:r>
            <a:r>
              <a:rPr lang="en" dirty="0" smtClean="0">
                <a:latin typeface="Arial"/>
                <a:ea typeface="Arial"/>
                <a:cs typeface="Arial"/>
                <a:sym typeface="Arial"/>
              </a:rPr>
              <a:t> </a:t>
            </a:r>
            <a:r>
              <a:rPr lang="en" dirty="0">
                <a:latin typeface="Arial"/>
                <a:ea typeface="Arial"/>
                <a:cs typeface="Arial"/>
                <a:sym typeface="Arial"/>
              </a:rPr>
              <a:t>conducting the </a:t>
            </a:r>
            <a:r>
              <a:rPr lang="en" dirty="0" smtClean="0">
                <a:latin typeface="Arial"/>
                <a:ea typeface="Arial"/>
                <a:cs typeface="Arial"/>
                <a:sym typeface="Arial"/>
              </a:rPr>
              <a:t>observation</a:t>
            </a:r>
            <a:r>
              <a:rPr lang="en" dirty="0" smtClean="0"/>
              <a:t>. </a:t>
            </a:r>
            <a:r>
              <a:rPr lang="en" dirty="0">
                <a:latin typeface="Arial"/>
                <a:ea typeface="Arial"/>
                <a:cs typeface="Arial"/>
                <a:sym typeface="Arial"/>
              </a:rPr>
              <a:t>You want to</a:t>
            </a:r>
            <a:r>
              <a:rPr lang="en" dirty="0"/>
              <a:t> </a:t>
            </a:r>
            <a:r>
              <a:rPr lang="en" dirty="0">
                <a:latin typeface="Arial"/>
                <a:ea typeface="Arial"/>
                <a:cs typeface="Arial"/>
                <a:sym typeface="Arial"/>
              </a:rPr>
              <a:t>gather information</a:t>
            </a:r>
            <a:r>
              <a:rPr lang="en" dirty="0"/>
              <a:t> about</a:t>
            </a:r>
            <a:r>
              <a:rPr lang="en" dirty="0">
                <a:latin typeface="Arial"/>
                <a:ea typeface="Arial"/>
                <a:cs typeface="Arial"/>
                <a:sym typeface="Arial"/>
              </a:rPr>
              <a:t> the child's ability in an objective manner. </a:t>
            </a:r>
            <a:r>
              <a:rPr lang="en" dirty="0" smtClean="0">
                <a:latin typeface="Arial"/>
                <a:ea typeface="Arial"/>
                <a:cs typeface="Arial"/>
                <a:sym typeface="Arial"/>
              </a:rPr>
              <a:t>Providing </a:t>
            </a:r>
            <a:r>
              <a:rPr lang="en" dirty="0">
                <a:latin typeface="Arial"/>
                <a:ea typeface="Arial"/>
                <a:cs typeface="Arial"/>
                <a:sym typeface="Arial"/>
              </a:rPr>
              <a:t>too much encouragement, </a:t>
            </a:r>
            <a:r>
              <a:rPr lang="en" dirty="0" smtClean="0">
                <a:latin typeface="Arial"/>
                <a:ea typeface="Arial"/>
                <a:cs typeface="Arial"/>
                <a:sym typeface="Arial"/>
              </a:rPr>
              <a:t>support, </a:t>
            </a:r>
            <a:r>
              <a:rPr lang="en" dirty="0">
                <a:latin typeface="Arial"/>
                <a:ea typeface="Arial"/>
                <a:cs typeface="Arial"/>
                <a:sym typeface="Arial"/>
              </a:rPr>
              <a:t>or direction may impact learning more </a:t>
            </a:r>
            <a:r>
              <a:rPr lang="en" dirty="0" smtClean="0">
                <a:latin typeface="Arial"/>
                <a:ea typeface="Arial"/>
                <a:cs typeface="Arial"/>
                <a:sym typeface="Arial"/>
              </a:rPr>
              <a:t>than seeing the </a:t>
            </a:r>
            <a:r>
              <a:rPr lang="en" dirty="0">
                <a:latin typeface="Arial"/>
                <a:ea typeface="Arial"/>
                <a:cs typeface="Arial"/>
                <a:sym typeface="Arial"/>
              </a:rPr>
              <a:t>child’s true functional abilities. </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 dirty="0">
                <a:latin typeface="Arial"/>
                <a:ea typeface="Arial"/>
                <a:cs typeface="Arial"/>
                <a:sym typeface="Arial"/>
              </a:rPr>
              <a:t>Before starting the observations, you should also determine the roles and respon</a:t>
            </a:r>
            <a:r>
              <a:rPr lang="en" dirty="0"/>
              <a:t>sibilities </a:t>
            </a:r>
            <a:r>
              <a:rPr lang="en" dirty="0">
                <a:latin typeface="Arial"/>
                <a:ea typeface="Arial"/>
                <a:cs typeface="Arial"/>
                <a:sym typeface="Arial"/>
              </a:rPr>
              <a:t>of the other adults in</a:t>
            </a:r>
            <a:r>
              <a:rPr lang="en" dirty="0"/>
              <a:t>volved. </a:t>
            </a:r>
            <a:r>
              <a:rPr lang="en" dirty="0">
                <a:latin typeface="Arial"/>
                <a:ea typeface="Arial"/>
                <a:cs typeface="Arial"/>
                <a:sym typeface="Arial"/>
              </a:rPr>
              <a:t>Observing requires that you sit back and really watch what is going on, without intervening or actively engaging with the child</a:t>
            </a:r>
            <a:r>
              <a:rPr lang="en" dirty="0" smtClean="0">
                <a:latin typeface="Arial"/>
                <a:ea typeface="Arial"/>
                <a:cs typeface="Arial"/>
                <a:sym typeface="Arial"/>
              </a:rPr>
              <a:t>. </a:t>
            </a:r>
            <a:r>
              <a:rPr lang="en" dirty="0">
                <a:latin typeface="Arial"/>
                <a:ea typeface="Arial"/>
                <a:cs typeface="Arial"/>
                <a:sym typeface="Arial"/>
              </a:rPr>
              <a:t>As teachers this can be hard to do. </a:t>
            </a:r>
            <a:r>
              <a:rPr lang="en" dirty="0" smtClean="0">
                <a:latin typeface="Arial"/>
                <a:ea typeface="Arial"/>
                <a:cs typeface="Arial"/>
                <a:sym typeface="Arial"/>
              </a:rPr>
              <a:t>Therefore, </a:t>
            </a:r>
            <a:r>
              <a:rPr lang="en" dirty="0"/>
              <a:t>it is </a:t>
            </a:r>
            <a:r>
              <a:rPr lang="en" dirty="0">
                <a:latin typeface="Arial"/>
                <a:ea typeface="Arial"/>
                <a:cs typeface="Arial"/>
                <a:sym typeface="Arial"/>
              </a:rPr>
              <a:t>important that all other adults know their roles when the observation is taking place. This will allow and give the observer “permission” not to interact in the </a:t>
            </a:r>
            <a:r>
              <a:rPr lang="en" dirty="0" smtClean="0">
                <a:latin typeface="Arial"/>
                <a:ea typeface="Arial"/>
                <a:cs typeface="Arial"/>
                <a:sym typeface="Arial"/>
              </a:rPr>
              <a:t>day-to-day </a:t>
            </a:r>
            <a:r>
              <a:rPr lang="en" dirty="0">
                <a:latin typeface="Arial"/>
                <a:ea typeface="Arial"/>
                <a:cs typeface="Arial"/>
                <a:sym typeface="Arial"/>
              </a:rPr>
              <a:t>flow of the routines and classroom.   </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sz="1200" i="0" u="none" strike="noStrike" cap="none" dirty="0">
              <a:solidFill>
                <a:schemeClr val="dk1"/>
              </a:solidFill>
              <a:latin typeface="Arial"/>
              <a:ea typeface="Arial"/>
              <a:cs typeface="Arial"/>
              <a:sym typeface="Arial"/>
            </a:endParaRPr>
          </a:p>
        </p:txBody>
      </p:sp>
      <p:sp>
        <p:nvSpPr>
          <p:cNvPr id="277" name="Google Shape;277;g4e9fb3c50e_0_121: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18</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8351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4f74c69e2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4f74c69e2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smtClean="0">
                <a:solidFill>
                  <a:schemeClr val="dk1"/>
                </a:solidFill>
              </a:rPr>
              <a:t>Let’s </a:t>
            </a:r>
            <a:r>
              <a:rPr lang="en" dirty="0">
                <a:solidFill>
                  <a:schemeClr val="dk1"/>
                </a:solidFill>
              </a:rPr>
              <a:t>take a look at</a:t>
            </a:r>
            <a:r>
              <a:rPr lang="en" b="1" dirty="0">
                <a:solidFill>
                  <a:schemeClr val="dk1"/>
                </a:solidFill>
              </a:rPr>
              <a:t> video </a:t>
            </a:r>
            <a:r>
              <a:rPr lang="en" dirty="0">
                <a:solidFill>
                  <a:schemeClr val="dk1"/>
                </a:solidFill>
              </a:rPr>
              <a:t>produced by The Center for Early Childhood Education at Eastern Connecticut University on documenting children’s learning within the routines of the day. </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 b="1" dirty="0">
                <a:solidFill>
                  <a:schemeClr val="dk1"/>
                </a:solidFill>
              </a:rPr>
              <a:t>Link to video:</a:t>
            </a:r>
            <a:r>
              <a:rPr lang="en" dirty="0">
                <a:solidFill>
                  <a:schemeClr val="dk1"/>
                </a:solidFill>
              </a:rPr>
              <a:t>  </a:t>
            </a:r>
            <a:r>
              <a:rPr lang="en" u="sng" dirty="0">
                <a:solidFill>
                  <a:schemeClr val="accent5"/>
                </a:solidFill>
                <a:hlinkClick r:id="rId3"/>
              </a:rPr>
              <a:t>http://www.easternct.edu/cece/e-clip-documenting-childrens-learning/</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 b="1" dirty="0">
                <a:solidFill>
                  <a:schemeClr val="dk1"/>
                </a:solidFill>
              </a:rPr>
              <a:t>After </a:t>
            </a:r>
            <a:r>
              <a:rPr lang="en" b="1" dirty="0" smtClean="0">
                <a:solidFill>
                  <a:schemeClr val="dk1"/>
                </a:solidFill>
              </a:rPr>
              <a:t>the </a:t>
            </a:r>
            <a:r>
              <a:rPr lang="en" b="1" dirty="0">
                <a:solidFill>
                  <a:schemeClr val="dk1"/>
                </a:solidFill>
              </a:rPr>
              <a:t>video, ask </a:t>
            </a:r>
            <a:r>
              <a:rPr lang="en" dirty="0">
                <a:solidFill>
                  <a:schemeClr val="dk1"/>
                </a:solidFill>
              </a:rPr>
              <a:t>participants to answer the following questions: </a:t>
            </a:r>
            <a:endParaRPr dirty="0">
              <a:solidFill>
                <a:schemeClr val="dk1"/>
              </a:solidFill>
            </a:endParaRPr>
          </a:p>
          <a:p>
            <a:pPr marL="0" lvl="0" indent="-457200" algn="l" rtl="0">
              <a:spcBef>
                <a:spcPts val="0"/>
              </a:spcBef>
              <a:spcAft>
                <a:spcPts val="0"/>
              </a:spcAft>
              <a:buClr>
                <a:schemeClr val="dk1"/>
              </a:buClr>
              <a:buSzPts val="1400"/>
              <a:buFont typeface="Arial"/>
              <a:buNone/>
              <a:tabLst>
                <a:tab pos="228600" algn="l"/>
                <a:tab pos="457200" algn="l"/>
              </a:tabLst>
            </a:pPr>
            <a:r>
              <a:rPr lang="en" dirty="0" smtClean="0">
                <a:solidFill>
                  <a:schemeClr val="dk1"/>
                </a:solidFill>
              </a:rPr>
              <a:t>	1</a:t>
            </a:r>
            <a:r>
              <a:rPr lang="en" dirty="0">
                <a:solidFill>
                  <a:schemeClr val="dk1"/>
                </a:solidFill>
              </a:rPr>
              <a:t>. What sorts of things do I regularly document? What areas might I be missing?</a:t>
            </a:r>
            <a:br>
              <a:rPr lang="en" dirty="0">
                <a:solidFill>
                  <a:schemeClr val="dk1"/>
                </a:solidFill>
              </a:rPr>
            </a:br>
            <a:r>
              <a:rPr lang="en" dirty="0" smtClean="0">
                <a:solidFill>
                  <a:schemeClr val="dk1"/>
                </a:solidFill>
              </a:rPr>
              <a:t>	2</a:t>
            </a:r>
            <a:r>
              <a:rPr lang="en" dirty="0">
                <a:solidFill>
                  <a:schemeClr val="dk1"/>
                </a:solidFill>
              </a:rPr>
              <a:t>. What methods do I currently use to document children’s learning? What are some new methods I might try?</a:t>
            </a:r>
            <a:br>
              <a:rPr lang="en" dirty="0">
                <a:solidFill>
                  <a:schemeClr val="dk1"/>
                </a:solidFill>
              </a:rPr>
            </a:br>
            <a:r>
              <a:rPr lang="en" dirty="0" smtClean="0">
                <a:solidFill>
                  <a:schemeClr val="dk1"/>
                </a:solidFill>
              </a:rPr>
              <a:t>	3</a:t>
            </a:r>
            <a:r>
              <a:rPr lang="en" dirty="0">
                <a:solidFill>
                  <a:schemeClr val="dk1"/>
                </a:solidFill>
              </a:rPr>
              <a:t>. How do my documentation practices help my understanding of children’s needs? How do I use documentation to adjust how I teach and support children?</a:t>
            </a:r>
            <a:br>
              <a:rPr lang="en" dirty="0">
                <a:solidFill>
                  <a:schemeClr val="dk1"/>
                </a:solidFill>
              </a:rPr>
            </a:br>
            <a:r>
              <a:rPr lang="en" dirty="0" smtClean="0">
                <a:solidFill>
                  <a:schemeClr val="dk1"/>
                </a:solidFill>
              </a:rPr>
              <a:t>	4</a:t>
            </a:r>
            <a:r>
              <a:rPr lang="en" dirty="0">
                <a:solidFill>
                  <a:schemeClr val="dk1"/>
                </a:solidFill>
              </a:rPr>
              <a:t>. How can I set aside time to ensure that planned documentation happens regularly? How can I plan ahead to ensure that I am prepared to document spontaneous moments?</a:t>
            </a:r>
            <a:br>
              <a:rPr lang="en" dirty="0">
                <a:solidFill>
                  <a:schemeClr val="dk1"/>
                </a:solidFill>
              </a:rPr>
            </a:br>
            <a:r>
              <a:rPr lang="en" dirty="0" smtClean="0">
                <a:solidFill>
                  <a:schemeClr val="dk1"/>
                </a:solidFill>
              </a:rPr>
              <a:t>	5</a:t>
            </a:r>
            <a:r>
              <a:rPr lang="en" dirty="0">
                <a:solidFill>
                  <a:schemeClr val="dk1"/>
                </a:solidFill>
              </a:rPr>
              <a:t>. How do I share what I document with families? With other colleagues? With the children themselves</a:t>
            </a:r>
            <a:r>
              <a:rPr lang="en" dirty="0" smtClean="0">
                <a:solidFill>
                  <a:schemeClr val="dk1"/>
                </a:solidFill>
              </a:rPr>
              <a:t>? Compare </a:t>
            </a:r>
            <a:r>
              <a:rPr lang="en" dirty="0">
                <a:solidFill>
                  <a:schemeClr val="dk1"/>
                </a:solidFill>
              </a:rPr>
              <a:t>and contrast.   </a:t>
            </a: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8291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e9fb3c50e_0_5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dirty="0" smtClean="0">
                <a:solidFill>
                  <a:schemeClr val="dk1"/>
                </a:solidFill>
              </a:rPr>
              <a:t>Today </a:t>
            </a:r>
            <a:r>
              <a:rPr lang="en" dirty="0">
                <a:solidFill>
                  <a:schemeClr val="dk1"/>
                </a:solidFill>
              </a:rPr>
              <a:t>we are going to talk about using assessment in early childhood environments.  </a:t>
            </a:r>
            <a:endParaRPr lang="en" dirty="0" smtClean="0">
              <a:solidFill>
                <a:schemeClr val="dk1"/>
              </a:solidFill>
            </a:endParaRPr>
          </a:p>
          <a:p>
            <a:pPr marL="0" lvl="0" indent="0" algn="l" rtl="0">
              <a:spcBef>
                <a:spcPts val="0"/>
              </a:spcBef>
              <a:spcAft>
                <a:spcPts val="0"/>
              </a:spcAft>
              <a:buClr>
                <a:schemeClr val="dk1"/>
              </a:buClr>
              <a:buSzPts val="1100"/>
              <a:buFont typeface="Arial"/>
              <a:buNone/>
            </a:pPr>
            <a:r>
              <a:rPr lang="en" dirty="0" smtClean="0">
                <a:solidFill>
                  <a:schemeClr val="dk1"/>
                </a:solidFill>
              </a:rPr>
              <a:t>  </a:t>
            </a:r>
          </a:p>
          <a:p>
            <a:pPr marL="0" lvl="0" indent="0" algn="l" rtl="0">
              <a:spcBef>
                <a:spcPts val="0"/>
              </a:spcBef>
              <a:spcAft>
                <a:spcPts val="0"/>
              </a:spcAft>
              <a:buClr>
                <a:schemeClr val="dk1"/>
              </a:buClr>
              <a:buSzPts val="1100"/>
              <a:buFont typeface="Arial"/>
              <a:buNone/>
            </a:pPr>
            <a:r>
              <a:rPr lang="en" dirty="0" smtClean="0">
                <a:solidFill>
                  <a:schemeClr val="dk1"/>
                </a:solidFill>
              </a:rPr>
              <a:t>Since </a:t>
            </a:r>
            <a:r>
              <a:rPr lang="en" dirty="0">
                <a:solidFill>
                  <a:schemeClr val="dk1"/>
                </a:solidFill>
              </a:rPr>
              <a:t>we are concentrating on inclusive classrooms, we will be referencing primarily classes where young children with disabilities </a:t>
            </a:r>
            <a:r>
              <a:rPr lang="en" dirty="0" smtClean="0">
                <a:solidFill>
                  <a:schemeClr val="dk1"/>
                </a:solidFill>
              </a:rPr>
              <a:t>are </a:t>
            </a:r>
            <a:r>
              <a:rPr lang="en" dirty="0">
                <a:solidFill>
                  <a:schemeClr val="dk1"/>
                </a:solidFill>
              </a:rPr>
              <a:t>included with peers without disabilities. </a:t>
            </a:r>
            <a:endParaRPr dirty="0">
              <a:solidFill>
                <a:schemeClr val="dk1"/>
              </a:solidFill>
            </a:endParaRPr>
          </a:p>
          <a:p>
            <a:pPr marL="0" lvl="0" indent="0" algn="l" rtl="0">
              <a:lnSpc>
                <a:spcPct val="100000"/>
              </a:lnSpc>
              <a:spcBef>
                <a:spcPts val="0"/>
              </a:spcBef>
              <a:spcAft>
                <a:spcPts val="0"/>
              </a:spcAft>
              <a:buSzPts val="1400"/>
              <a:buNone/>
            </a:pPr>
            <a:endParaRPr dirty="0"/>
          </a:p>
        </p:txBody>
      </p:sp>
      <p:sp>
        <p:nvSpPr>
          <p:cNvPr id="162" name="Google Shape;162;g4e9fb3c50e_0_5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2834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4f74c69e2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4f74c69e2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dirty="0" smtClean="0">
                <a:solidFill>
                  <a:schemeClr val="dk1"/>
                </a:solidFill>
              </a:rPr>
              <a:t>There </a:t>
            </a:r>
            <a:r>
              <a:rPr lang="en" dirty="0">
                <a:solidFill>
                  <a:schemeClr val="dk1"/>
                </a:solidFill>
              </a:rPr>
              <a:t>are multiple ways of gathering and documenting information gained during observation. Let’s discuss each of the methods listed here. </a:t>
            </a:r>
            <a:endParaRPr dirty="0">
              <a:solidFill>
                <a:schemeClr val="dk1"/>
              </a:solidFill>
            </a:endParaRPr>
          </a:p>
          <a:p>
            <a:pPr marL="182880" lvl="0" indent="-182880" algn="l" rtl="0">
              <a:spcBef>
                <a:spcPts val="0"/>
              </a:spcBef>
              <a:spcAft>
                <a:spcPts val="0"/>
              </a:spcAft>
              <a:buClr>
                <a:schemeClr val="dk1"/>
              </a:buClr>
              <a:buSzPts val="1100"/>
              <a:buChar char="●"/>
            </a:pPr>
            <a:r>
              <a:rPr lang="en" b="1" dirty="0">
                <a:solidFill>
                  <a:schemeClr val="dk1"/>
                </a:solidFill>
              </a:rPr>
              <a:t>Written descriptions</a:t>
            </a:r>
            <a:r>
              <a:rPr lang="en" dirty="0">
                <a:solidFill>
                  <a:schemeClr val="dk1"/>
                </a:solidFill>
              </a:rPr>
              <a:t> include anecdotal records, running </a:t>
            </a:r>
            <a:r>
              <a:rPr lang="en" dirty="0" smtClean="0">
                <a:solidFill>
                  <a:schemeClr val="dk1"/>
                </a:solidFill>
              </a:rPr>
              <a:t>records, </a:t>
            </a:r>
            <a:r>
              <a:rPr lang="en" dirty="0">
                <a:solidFill>
                  <a:schemeClr val="dk1"/>
                </a:solidFill>
              </a:rPr>
              <a:t>and ABC </a:t>
            </a:r>
            <a:r>
              <a:rPr lang="en" dirty="0" smtClean="0">
                <a:solidFill>
                  <a:schemeClr val="dk1"/>
                </a:solidFill>
              </a:rPr>
              <a:t>analysis. </a:t>
            </a:r>
            <a:r>
              <a:rPr lang="en" dirty="0">
                <a:solidFill>
                  <a:schemeClr val="dk1"/>
                </a:solidFill>
              </a:rPr>
              <a:t>With all of these examples we must remember that it is important that what is being documented must be measurable and observable.  Also remember that when </a:t>
            </a:r>
            <a:r>
              <a:rPr lang="en" dirty="0" smtClean="0">
                <a:solidFill>
                  <a:schemeClr val="dk1"/>
                </a:solidFill>
              </a:rPr>
              <a:t>observing, </a:t>
            </a:r>
            <a:r>
              <a:rPr lang="en" dirty="0">
                <a:solidFill>
                  <a:schemeClr val="dk1"/>
                </a:solidFill>
              </a:rPr>
              <a:t>choose natural times during the daily routine to observe the skill you are looking for. For example, if you are wanting to gain more information about a child’s social interactions, observe during the routines of the day where social interactions are more likely to occur (e.g., snack, lunch). </a:t>
            </a:r>
            <a:endParaRPr dirty="0">
              <a:solidFill>
                <a:schemeClr val="dk1"/>
              </a:solidFill>
            </a:endParaRPr>
          </a:p>
          <a:p>
            <a:pPr marL="457200" lvl="1" indent="-274320" algn="l" rtl="0">
              <a:spcBef>
                <a:spcPts val="0"/>
              </a:spcBef>
              <a:spcAft>
                <a:spcPts val="0"/>
              </a:spcAft>
              <a:buClr>
                <a:schemeClr val="dk1"/>
              </a:buClr>
              <a:buSzPts val="1100"/>
              <a:buChar char="○"/>
            </a:pPr>
            <a:r>
              <a:rPr lang="en" b="1" dirty="0">
                <a:solidFill>
                  <a:schemeClr val="dk1"/>
                </a:solidFill>
              </a:rPr>
              <a:t>Anecdotal records </a:t>
            </a:r>
            <a:r>
              <a:rPr lang="en" dirty="0">
                <a:solidFill>
                  <a:schemeClr val="dk1"/>
                </a:solidFill>
              </a:rPr>
              <a:t>are brief written accounts of behaviors, </a:t>
            </a:r>
            <a:r>
              <a:rPr lang="en" dirty="0" smtClean="0">
                <a:solidFill>
                  <a:schemeClr val="dk1"/>
                </a:solidFill>
              </a:rPr>
              <a:t>events, </a:t>
            </a:r>
            <a:r>
              <a:rPr lang="en" dirty="0">
                <a:solidFill>
                  <a:schemeClr val="dk1"/>
                </a:solidFill>
              </a:rPr>
              <a:t>or activities that record a child’s skill level and are written after the behaviour or event takes place </a:t>
            </a:r>
            <a:r>
              <a:rPr lang="en" dirty="0" smtClean="0">
                <a:solidFill>
                  <a:schemeClr val="dk1"/>
                </a:solidFill>
              </a:rPr>
              <a:t>(McNair, </a:t>
            </a:r>
            <a:r>
              <a:rPr lang="en" dirty="0">
                <a:solidFill>
                  <a:schemeClr val="dk1"/>
                </a:solidFill>
              </a:rPr>
              <a:t>et al.,1998</a:t>
            </a:r>
            <a:r>
              <a:rPr lang="en" dirty="0" smtClean="0">
                <a:solidFill>
                  <a:schemeClr val="dk1"/>
                </a:solidFill>
              </a:rPr>
              <a:t>). </a:t>
            </a:r>
            <a:r>
              <a:rPr lang="en" dirty="0">
                <a:solidFill>
                  <a:schemeClr val="dk1"/>
                </a:solidFill>
              </a:rPr>
              <a:t>The notes need to be descriptive of what occured, what the observer saw, what was said or heard. </a:t>
            </a:r>
            <a:r>
              <a:rPr lang="en" dirty="0" smtClean="0">
                <a:solidFill>
                  <a:schemeClr val="dk1"/>
                </a:solidFill>
              </a:rPr>
              <a:t>They </a:t>
            </a:r>
            <a:r>
              <a:rPr lang="en" dirty="0">
                <a:solidFill>
                  <a:schemeClr val="dk1"/>
                </a:solidFill>
              </a:rPr>
              <a:t>should not include any of the observers thoughts or feelings. </a:t>
            </a:r>
            <a:r>
              <a:rPr lang="en" dirty="0" smtClean="0">
                <a:solidFill>
                  <a:schemeClr val="dk1"/>
                </a:solidFill>
              </a:rPr>
              <a:t>An </a:t>
            </a:r>
            <a:r>
              <a:rPr lang="en" dirty="0">
                <a:solidFill>
                  <a:schemeClr val="dk1"/>
                </a:solidFill>
              </a:rPr>
              <a:t>example of a </a:t>
            </a:r>
            <a:r>
              <a:rPr lang="en" dirty="0" smtClean="0">
                <a:solidFill>
                  <a:schemeClr val="dk1"/>
                </a:solidFill>
              </a:rPr>
              <a:t>note </a:t>
            </a:r>
            <a:r>
              <a:rPr lang="en" dirty="0">
                <a:solidFill>
                  <a:schemeClr val="dk1"/>
                </a:solidFill>
              </a:rPr>
              <a:t>could </a:t>
            </a:r>
            <a:r>
              <a:rPr lang="en" dirty="0" smtClean="0">
                <a:solidFill>
                  <a:schemeClr val="dk1"/>
                </a:solidFill>
              </a:rPr>
              <a:t>be, “J </a:t>
            </a:r>
            <a:r>
              <a:rPr lang="en" dirty="0">
                <a:solidFill>
                  <a:schemeClr val="dk1"/>
                </a:solidFill>
              </a:rPr>
              <a:t>handed the toy to L and </a:t>
            </a:r>
            <a:r>
              <a:rPr lang="en" dirty="0" smtClean="0">
                <a:solidFill>
                  <a:schemeClr val="dk1"/>
                </a:solidFill>
              </a:rPr>
              <a:t>said, ‘Can </a:t>
            </a:r>
            <a:r>
              <a:rPr lang="en" dirty="0">
                <a:solidFill>
                  <a:schemeClr val="dk1"/>
                </a:solidFill>
              </a:rPr>
              <a:t>you make this </a:t>
            </a:r>
            <a:r>
              <a:rPr lang="en" dirty="0" smtClean="0">
                <a:solidFill>
                  <a:schemeClr val="dk1"/>
                </a:solidFill>
              </a:rPr>
              <a:t>work?’” </a:t>
            </a:r>
            <a:endParaRPr dirty="0">
              <a:solidFill>
                <a:schemeClr val="dk1"/>
              </a:solidFill>
            </a:endParaRPr>
          </a:p>
          <a:p>
            <a:pPr marL="457200" lvl="1" indent="-274320" algn="l" rtl="0">
              <a:spcBef>
                <a:spcPts val="0"/>
              </a:spcBef>
              <a:spcAft>
                <a:spcPts val="0"/>
              </a:spcAft>
              <a:buClr>
                <a:schemeClr val="dk1"/>
              </a:buClr>
              <a:buSzPts val="1100"/>
              <a:buChar char="○"/>
            </a:pPr>
            <a:r>
              <a:rPr lang="en" b="1" dirty="0">
                <a:solidFill>
                  <a:schemeClr val="dk1"/>
                </a:solidFill>
              </a:rPr>
              <a:t>Running Records: </a:t>
            </a:r>
            <a:r>
              <a:rPr lang="en" dirty="0">
                <a:solidFill>
                  <a:schemeClr val="dk1"/>
                </a:solidFill>
              </a:rPr>
              <a:t>Running records can be used to gather information about a child. </a:t>
            </a:r>
            <a:r>
              <a:rPr lang="en" dirty="0" smtClean="0">
                <a:solidFill>
                  <a:schemeClr val="dk1"/>
                </a:solidFill>
              </a:rPr>
              <a:t>A </a:t>
            </a:r>
            <a:r>
              <a:rPr lang="en" dirty="0">
                <a:solidFill>
                  <a:schemeClr val="dk1"/>
                </a:solidFill>
              </a:rPr>
              <a:t>running record differs from an anecdotal note in that it is more detailed “narrative” of a </a:t>
            </a:r>
            <a:r>
              <a:rPr lang="en" dirty="0" smtClean="0">
                <a:solidFill>
                  <a:schemeClr val="dk1"/>
                </a:solidFill>
              </a:rPr>
              <a:t>child’s </a:t>
            </a:r>
            <a:r>
              <a:rPr lang="en" dirty="0">
                <a:solidFill>
                  <a:schemeClr val="dk1"/>
                </a:solidFill>
              </a:rPr>
              <a:t>behavior and generally includes a sequence of events</a:t>
            </a:r>
            <a:r>
              <a:rPr lang="en" dirty="0" smtClean="0">
                <a:solidFill>
                  <a:schemeClr val="dk1"/>
                </a:solidFill>
              </a:rPr>
              <a:t>. </a:t>
            </a:r>
            <a:r>
              <a:rPr lang="en" dirty="0">
                <a:solidFill>
                  <a:schemeClr val="dk1"/>
                </a:solidFill>
              </a:rPr>
              <a:t>The observer records the exact details of the interaction or skills being observed. </a:t>
            </a:r>
            <a:r>
              <a:rPr lang="en" dirty="0" smtClean="0">
                <a:solidFill>
                  <a:schemeClr val="dk1"/>
                </a:solidFill>
              </a:rPr>
              <a:t>By </a:t>
            </a:r>
            <a:r>
              <a:rPr lang="en" dirty="0">
                <a:solidFill>
                  <a:schemeClr val="dk1"/>
                </a:solidFill>
              </a:rPr>
              <a:t>recording the words and </a:t>
            </a:r>
            <a:r>
              <a:rPr lang="en" dirty="0" smtClean="0">
                <a:solidFill>
                  <a:schemeClr val="dk1"/>
                </a:solidFill>
              </a:rPr>
              <a:t>actions, </a:t>
            </a:r>
            <a:r>
              <a:rPr lang="en" dirty="0">
                <a:solidFill>
                  <a:schemeClr val="dk1"/>
                </a:solidFill>
              </a:rPr>
              <a:t>the teacher has a narrative which identifies multiple skills</a:t>
            </a:r>
            <a:r>
              <a:rPr lang="en" dirty="0" smtClean="0">
                <a:solidFill>
                  <a:schemeClr val="dk1"/>
                </a:solidFill>
              </a:rPr>
              <a:t>. </a:t>
            </a:r>
            <a:r>
              <a:rPr lang="en" dirty="0">
                <a:solidFill>
                  <a:schemeClr val="dk1"/>
                </a:solidFill>
              </a:rPr>
              <a:t>Once </a:t>
            </a:r>
            <a:r>
              <a:rPr lang="en" dirty="0" smtClean="0">
                <a:solidFill>
                  <a:schemeClr val="dk1"/>
                </a:solidFill>
              </a:rPr>
              <a:t>completed, </a:t>
            </a:r>
            <a:r>
              <a:rPr lang="en" dirty="0">
                <a:solidFill>
                  <a:schemeClr val="dk1"/>
                </a:solidFill>
              </a:rPr>
              <a:t>the record can </a:t>
            </a:r>
            <a:r>
              <a:rPr lang="en" dirty="0" smtClean="0">
                <a:solidFill>
                  <a:schemeClr val="dk1"/>
                </a:solidFill>
              </a:rPr>
              <a:t>be </a:t>
            </a:r>
            <a:r>
              <a:rPr lang="en" dirty="0">
                <a:solidFill>
                  <a:schemeClr val="dk1"/>
                </a:solidFill>
              </a:rPr>
              <a:t>placed in the child’s permanent folder and used to monitor progress. </a:t>
            </a:r>
            <a:endParaRPr dirty="0">
              <a:solidFill>
                <a:schemeClr val="dk1"/>
              </a:solidFill>
            </a:endParaRPr>
          </a:p>
          <a:p>
            <a:pPr marL="457200" lvl="1" indent="-274320" algn="l" rtl="0">
              <a:spcBef>
                <a:spcPts val="0"/>
              </a:spcBef>
              <a:spcAft>
                <a:spcPts val="0"/>
              </a:spcAft>
              <a:buClr>
                <a:schemeClr val="dk1"/>
              </a:buClr>
              <a:buSzPts val="1100"/>
              <a:buChar char="○"/>
            </a:pPr>
            <a:r>
              <a:rPr lang="en" b="1" dirty="0">
                <a:solidFill>
                  <a:schemeClr val="dk1"/>
                </a:solidFill>
              </a:rPr>
              <a:t>ABC Analysis: </a:t>
            </a:r>
            <a:r>
              <a:rPr lang="en" dirty="0">
                <a:solidFill>
                  <a:schemeClr val="dk1"/>
                </a:solidFill>
              </a:rPr>
              <a:t>Antecedent, Behavior, Consequence is a way of gathering information about a child’s behaviors</a:t>
            </a:r>
            <a:r>
              <a:rPr lang="en" dirty="0" smtClean="0">
                <a:solidFill>
                  <a:schemeClr val="dk1"/>
                </a:solidFill>
              </a:rPr>
              <a:t>. The Antecedent </a:t>
            </a:r>
            <a:r>
              <a:rPr lang="en" dirty="0">
                <a:solidFill>
                  <a:schemeClr val="dk1"/>
                </a:solidFill>
              </a:rPr>
              <a:t>is what happens </a:t>
            </a:r>
            <a:r>
              <a:rPr lang="en" dirty="0" smtClean="0">
                <a:solidFill>
                  <a:schemeClr val="dk1"/>
                </a:solidFill>
              </a:rPr>
              <a:t>directly </a:t>
            </a:r>
            <a:r>
              <a:rPr lang="en" dirty="0">
                <a:solidFill>
                  <a:schemeClr val="dk1"/>
                </a:solidFill>
              </a:rPr>
              <a:t>before a behavior (e.g., what is said or done); the </a:t>
            </a:r>
            <a:r>
              <a:rPr lang="en" dirty="0" smtClean="0">
                <a:solidFill>
                  <a:schemeClr val="dk1"/>
                </a:solidFill>
              </a:rPr>
              <a:t>Behavior </a:t>
            </a:r>
            <a:r>
              <a:rPr lang="en" dirty="0">
                <a:solidFill>
                  <a:schemeClr val="dk1"/>
                </a:solidFill>
              </a:rPr>
              <a:t>is the exact behavior the child </a:t>
            </a:r>
            <a:r>
              <a:rPr lang="en" dirty="0" smtClean="0">
                <a:solidFill>
                  <a:schemeClr val="dk1"/>
                </a:solidFill>
              </a:rPr>
              <a:t>demonstrates, </a:t>
            </a:r>
            <a:r>
              <a:rPr lang="en" dirty="0">
                <a:solidFill>
                  <a:schemeClr val="dk1"/>
                </a:solidFill>
              </a:rPr>
              <a:t>the Consequence is what happens directly after the behavior occurs (e.g., what is said or done).</a:t>
            </a:r>
            <a:endParaRPr dirty="0">
              <a:solidFill>
                <a:schemeClr val="dk1"/>
              </a:solidFill>
            </a:endParaRPr>
          </a:p>
          <a:p>
            <a:pPr marL="457200" lvl="1" indent="-274320" algn="l" rtl="0">
              <a:spcBef>
                <a:spcPts val="0"/>
              </a:spcBef>
              <a:spcAft>
                <a:spcPts val="0"/>
              </a:spcAft>
              <a:buClr>
                <a:schemeClr val="dk1"/>
              </a:buClr>
              <a:buSzPts val="1100"/>
              <a:buChar char="○"/>
            </a:pPr>
            <a:r>
              <a:rPr lang="en" b="1" dirty="0">
                <a:solidFill>
                  <a:schemeClr val="dk1"/>
                </a:solidFill>
              </a:rPr>
              <a:t>Sample of an ABC analysis: </a:t>
            </a:r>
            <a:r>
              <a:rPr lang="en" i="1" dirty="0">
                <a:solidFill>
                  <a:schemeClr val="dk1"/>
                </a:solidFill>
              </a:rPr>
              <a:t>Antecedent</a:t>
            </a:r>
            <a:r>
              <a:rPr lang="en" dirty="0">
                <a:solidFill>
                  <a:schemeClr val="dk1"/>
                </a:solidFill>
              </a:rPr>
              <a:t>: Teacher asks child to clean up the play area. </a:t>
            </a:r>
            <a:r>
              <a:rPr lang="en" i="1" dirty="0">
                <a:solidFill>
                  <a:schemeClr val="dk1"/>
                </a:solidFill>
              </a:rPr>
              <a:t>Behavior</a:t>
            </a:r>
            <a:r>
              <a:rPr lang="en" dirty="0">
                <a:solidFill>
                  <a:schemeClr val="dk1"/>
                </a:solidFill>
              </a:rPr>
              <a:t>: Child runs from the area saying “No I want to play </a:t>
            </a:r>
            <a:r>
              <a:rPr lang="en" dirty="0" smtClean="0">
                <a:solidFill>
                  <a:schemeClr val="dk1"/>
                </a:solidFill>
              </a:rPr>
              <a:t>more.” </a:t>
            </a:r>
            <a:r>
              <a:rPr lang="en" i="1" dirty="0">
                <a:solidFill>
                  <a:schemeClr val="dk1"/>
                </a:solidFill>
              </a:rPr>
              <a:t>Consequence</a:t>
            </a:r>
            <a:r>
              <a:rPr lang="en" dirty="0">
                <a:solidFill>
                  <a:schemeClr val="dk1"/>
                </a:solidFill>
              </a:rPr>
              <a:t>: Teacher tells child to go to the quiet area.  Recording these observations using an ABC chart helps the observer gather information so the teacher can begin to understand patterns in the child’s behavior and determine the “function” or “reason” that a behavior occurs. If adults can determine the “function” of the behavior (i.e., to obtain, or escape a person, </a:t>
            </a:r>
            <a:r>
              <a:rPr lang="en" dirty="0" smtClean="0">
                <a:solidFill>
                  <a:schemeClr val="dk1"/>
                </a:solidFill>
              </a:rPr>
              <a:t>place, </a:t>
            </a:r>
            <a:r>
              <a:rPr lang="en" dirty="0">
                <a:solidFill>
                  <a:schemeClr val="dk1"/>
                </a:solidFill>
              </a:rPr>
              <a:t>or thing), then a plan can be developed to prevent the behavior from happening by meeting the function of the behavior.  </a:t>
            </a:r>
            <a:endParaRPr dirty="0">
              <a:solidFill>
                <a:schemeClr val="dk1"/>
              </a:solidFill>
            </a:endParaRPr>
          </a:p>
          <a:p>
            <a:pPr marL="0" lvl="0" indent="0" algn="l" rtl="0">
              <a:spcBef>
                <a:spcPts val="0"/>
              </a:spcBef>
              <a:spcAft>
                <a:spcPts val="0"/>
              </a:spcAft>
              <a:buNone/>
            </a:pPr>
            <a:r>
              <a:rPr lang="en" dirty="0">
                <a:solidFill>
                  <a:schemeClr val="dk1"/>
                </a:solidFill>
              </a:rPr>
              <a:t> </a:t>
            </a:r>
            <a:endParaRPr dirty="0">
              <a:solidFill>
                <a:schemeClr val="dk1"/>
              </a:solidFill>
            </a:endParaRPr>
          </a:p>
          <a:p>
            <a:pPr marL="182880" lvl="0" indent="-182880" algn="l" rtl="0">
              <a:spcBef>
                <a:spcPts val="0"/>
              </a:spcBef>
              <a:spcAft>
                <a:spcPts val="0"/>
              </a:spcAft>
              <a:buClr>
                <a:schemeClr val="dk1"/>
              </a:buClr>
              <a:buSzPts val="1100"/>
              <a:buChar char="●"/>
            </a:pPr>
            <a:r>
              <a:rPr lang="en" b="1" dirty="0">
                <a:solidFill>
                  <a:schemeClr val="dk1"/>
                </a:solidFill>
              </a:rPr>
              <a:t>Permanent records </a:t>
            </a:r>
            <a:r>
              <a:rPr lang="en" dirty="0">
                <a:solidFill>
                  <a:schemeClr val="dk1"/>
                </a:solidFill>
              </a:rPr>
              <a:t>are used to keep track of children’s data, work </a:t>
            </a:r>
            <a:r>
              <a:rPr lang="en" dirty="0" smtClean="0">
                <a:solidFill>
                  <a:schemeClr val="dk1"/>
                </a:solidFill>
              </a:rPr>
              <a:t>samples, </a:t>
            </a:r>
            <a:r>
              <a:rPr lang="en" dirty="0">
                <a:solidFill>
                  <a:schemeClr val="dk1"/>
                </a:solidFill>
              </a:rPr>
              <a:t>and progress over a period of time. </a:t>
            </a:r>
            <a:r>
              <a:rPr lang="en" dirty="0" smtClean="0">
                <a:solidFill>
                  <a:schemeClr val="dk1"/>
                </a:solidFill>
              </a:rPr>
              <a:t>This </a:t>
            </a:r>
            <a:r>
              <a:rPr lang="en" dirty="0">
                <a:solidFill>
                  <a:schemeClr val="dk1"/>
                </a:solidFill>
              </a:rPr>
              <a:t>information can be organized through the use of a portfolio. </a:t>
            </a:r>
            <a:r>
              <a:rPr lang="en" dirty="0" smtClean="0">
                <a:solidFill>
                  <a:schemeClr val="dk1"/>
                </a:solidFill>
              </a:rPr>
              <a:t>A </a:t>
            </a:r>
            <a:r>
              <a:rPr lang="en" dirty="0">
                <a:solidFill>
                  <a:schemeClr val="dk1"/>
                </a:solidFill>
              </a:rPr>
              <a:t>portfolio can contain samples of a child’s work such as artwork, anecdotal notes, running records, sample writing, pictures/photographs. etc. </a:t>
            </a:r>
            <a:r>
              <a:rPr lang="en" dirty="0" smtClean="0">
                <a:solidFill>
                  <a:schemeClr val="dk1"/>
                </a:solidFill>
              </a:rPr>
              <a:t>The </a:t>
            </a:r>
            <a:r>
              <a:rPr lang="en" dirty="0">
                <a:solidFill>
                  <a:schemeClr val="dk1"/>
                </a:solidFill>
              </a:rPr>
              <a:t>portfolio allows for the teacher to store the child’s work in an organized manner. </a:t>
            </a:r>
            <a:r>
              <a:rPr lang="en" dirty="0" smtClean="0">
                <a:solidFill>
                  <a:schemeClr val="dk1"/>
                </a:solidFill>
              </a:rPr>
              <a:t>Some </a:t>
            </a:r>
            <a:r>
              <a:rPr lang="en" dirty="0">
                <a:solidFill>
                  <a:schemeClr val="dk1"/>
                </a:solidFill>
              </a:rPr>
              <a:t>methods teachers can use are folders, pizza boxes, files.</a:t>
            </a:r>
            <a:endParaRPr dirty="0">
              <a:solidFill>
                <a:schemeClr val="dk1"/>
              </a:solidFill>
            </a:endParaRPr>
          </a:p>
          <a:p>
            <a:pPr marL="0" lvl="0" indent="0" algn="l" rtl="0">
              <a:spcBef>
                <a:spcPts val="0"/>
              </a:spcBef>
              <a:spcAft>
                <a:spcPts val="0"/>
              </a:spcAft>
              <a:buClr>
                <a:srgbClr val="000000"/>
              </a:buClr>
              <a:buSzPts val="1100"/>
              <a:buFont typeface="Arial"/>
              <a:buNone/>
            </a:pPr>
            <a:r>
              <a:rPr lang="en" b="1" dirty="0" smtClean="0">
                <a:solidFill>
                  <a:schemeClr val="dk1"/>
                </a:solidFill>
              </a:rPr>
              <a:t>Ask </a:t>
            </a:r>
            <a:r>
              <a:rPr lang="en" dirty="0">
                <a:solidFill>
                  <a:schemeClr val="dk1"/>
                </a:solidFill>
              </a:rPr>
              <a:t>participants others ways in which they have collected and stored information for a portfolio </a:t>
            </a:r>
            <a:endParaRPr dirty="0">
              <a:solidFill>
                <a:schemeClr val="dk1"/>
              </a:solidFill>
            </a:endParaRPr>
          </a:p>
          <a:p>
            <a:pPr marL="0" lvl="0" indent="0" algn="l" rtl="0">
              <a:spcBef>
                <a:spcPts val="0"/>
              </a:spcBef>
              <a:spcAft>
                <a:spcPts val="0"/>
              </a:spcAft>
              <a:buNone/>
            </a:pPr>
            <a:endParaRPr dirty="0">
              <a:solidFill>
                <a:schemeClr val="dk1"/>
              </a:solidFill>
            </a:endParaRPr>
          </a:p>
          <a:p>
            <a:pPr marL="182880" lvl="0" indent="-182880" algn="l" rtl="0">
              <a:spcBef>
                <a:spcPts val="0"/>
              </a:spcBef>
              <a:spcAft>
                <a:spcPts val="0"/>
              </a:spcAft>
              <a:buClr>
                <a:schemeClr val="dk1"/>
              </a:buClr>
              <a:buSzPts val="1100"/>
              <a:buChar char="●"/>
            </a:pPr>
            <a:r>
              <a:rPr lang="en" b="1" dirty="0">
                <a:solidFill>
                  <a:schemeClr val="dk1"/>
                </a:solidFill>
              </a:rPr>
              <a:t>Counts and Tallies</a:t>
            </a:r>
            <a:r>
              <a:rPr lang="en" dirty="0">
                <a:solidFill>
                  <a:schemeClr val="dk1"/>
                </a:solidFill>
              </a:rPr>
              <a:t> are used to track the number of times a behavior occurs. </a:t>
            </a:r>
            <a:r>
              <a:rPr lang="en" dirty="0" smtClean="0">
                <a:solidFill>
                  <a:schemeClr val="dk1"/>
                </a:solidFill>
              </a:rPr>
              <a:t>Ways </a:t>
            </a:r>
            <a:r>
              <a:rPr lang="en" dirty="0">
                <a:solidFill>
                  <a:schemeClr val="dk1"/>
                </a:solidFill>
              </a:rPr>
              <a:t>to do this include using checklists time samples, rating </a:t>
            </a:r>
            <a:r>
              <a:rPr lang="en" dirty="0" smtClean="0">
                <a:solidFill>
                  <a:schemeClr val="dk1"/>
                </a:solidFill>
              </a:rPr>
              <a:t>scales, </a:t>
            </a:r>
            <a:r>
              <a:rPr lang="en" dirty="0">
                <a:solidFill>
                  <a:schemeClr val="dk1"/>
                </a:solidFill>
              </a:rPr>
              <a:t>and rubrics. </a:t>
            </a:r>
            <a:endParaRPr dirty="0">
              <a:solidFill>
                <a:schemeClr val="dk1"/>
              </a:solidFill>
              <a:highlight>
                <a:srgbClr val="FFFF00"/>
              </a:highligh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64331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e9fb3c50e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7" name="Google Shape;297;g4e9fb3c50e_0_150: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r>
              <a:rPr lang="en" dirty="0" smtClean="0"/>
              <a:t>You </a:t>
            </a:r>
            <a:r>
              <a:rPr lang="en" dirty="0"/>
              <a:t>can use assessment tools to also collect information on a child.  </a:t>
            </a:r>
            <a:endParaRPr lang="en" dirty="0" smtClean="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r>
              <a:rPr lang="en" dirty="0" smtClean="0"/>
              <a:t>Curriculum-based </a:t>
            </a:r>
            <a:r>
              <a:rPr lang="en" dirty="0"/>
              <a:t>Assessment (CBA)</a:t>
            </a:r>
            <a:r>
              <a:rPr lang="en" dirty="0">
                <a:solidFill>
                  <a:schemeClr val="dk1"/>
                </a:solidFill>
              </a:rPr>
              <a:t> is </a:t>
            </a:r>
            <a:r>
              <a:rPr lang="en" i="0" u="none" strike="noStrike" cap="none" dirty="0">
                <a:solidFill>
                  <a:schemeClr val="dk1"/>
                </a:solidFill>
              </a:rPr>
              <a:t>a </a:t>
            </a:r>
            <a:r>
              <a:rPr lang="en" dirty="0">
                <a:solidFill>
                  <a:schemeClr val="dk1"/>
                </a:solidFill>
              </a:rPr>
              <a:t>type</a:t>
            </a:r>
            <a:r>
              <a:rPr lang="en" i="0" u="none" strike="noStrike" cap="none" dirty="0">
                <a:solidFill>
                  <a:schemeClr val="dk1"/>
                </a:solidFill>
              </a:rPr>
              <a:t> of criterion referenced assessment</a:t>
            </a:r>
            <a:r>
              <a:rPr lang="en" dirty="0">
                <a:solidFill>
                  <a:schemeClr val="dk1"/>
                </a:solidFill>
              </a:rPr>
              <a:t> used to </a:t>
            </a:r>
            <a:r>
              <a:rPr lang="en" i="0" u="none" strike="noStrike" cap="none" dirty="0">
                <a:solidFill>
                  <a:schemeClr val="dk1"/>
                </a:solidFill>
              </a:rPr>
              <a:t>measure </a:t>
            </a:r>
            <a:r>
              <a:rPr lang="en" dirty="0">
                <a:solidFill>
                  <a:schemeClr val="dk1"/>
                </a:solidFill>
              </a:rPr>
              <a:t>whether the child </a:t>
            </a:r>
            <a:r>
              <a:rPr lang="en" i="0" u="none" strike="noStrike" cap="none" dirty="0">
                <a:solidFill>
                  <a:schemeClr val="dk1"/>
                </a:solidFill>
              </a:rPr>
              <a:t>meets some previously determined objective. CBAs are typically used for program planning but can also be used for determin</a:t>
            </a:r>
            <a:r>
              <a:rPr lang="en" dirty="0">
                <a:solidFill>
                  <a:schemeClr val="dk1"/>
                </a:solidFill>
              </a:rPr>
              <a:t>ing eligibility, </a:t>
            </a:r>
            <a:r>
              <a:rPr lang="en" i="0" u="none" strike="noStrike" cap="none" dirty="0">
                <a:solidFill>
                  <a:schemeClr val="dk1"/>
                </a:solidFill>
              </a:rPr>
              <a:t>progress monitorin</a:t>
            </a:r>
            <a:r>
              <a:rPr lang="en" dirty="0">
                <a:solidFill>
                  <a:schemeClr val="dk1"/>
                </a:solidFill>
              </a:rPr>
              <a:t>g, and </a:t>
            </a:r>
            <a:r>
              <a:rPr lang="en" i="0" u="none" strike="noStrike" cap="none" dirty="0">
                <a:solidFill>
                  <a:schemeClr val="dk1"/>
                </a:solidFill>
              </a:rPr>
              <a:t>program evaluation. </a:t>
            </a:r>
            <a:endParaRPr dirty="0">
              <a:solidFill>
                <a:schemeClr val="dk1"/>
              </a:solidFill>
            </a:endParaRPr>
          </a:p>
          <a:p>
            <a:pPr marL="0" marR="0" lvl="0" indent="0" algn="l" rtl="0">
              <a:lnSpc>
                <a:spcPct val="100000"/>
              </a:lnSpc>
              <a:spcBef>
                <a:spcPts val="0"/>
              </a:spcBef>
              <a:spcAft>
                <a:spcPts val="0"/>
              </a:spcAft>
              <a:buSzPts val="1400"/>
              <a:buNone/>
            </a:pPr>
            <a:endParaRPr dirty="0">
              <a:solidFill>
                <a:schemeClr val="dk1"/>
              </a:solidFill>
            </a:endParaRPr>
          </a:p>
          <a:p>
            <a:pPr marL="0" marR="0" lvl="0" indent="0" algn="l" rtl="0">
              <a:lnSpc>
                <a:spcPct val="100000"/>
              </a:lnSpc>
              <a:spcBef>
                <a:spcPts val="0"/>
              </a:spcBef>
              <a:spcAft>
                <a:spcPts val="0"/>
              </a:spcAft>
              <a:buSzPts val="1400"/>
              <a:buNone/>
            </a:pPr>
            <a:r>
              <a:rPr lang="en" i="0" u="none" strike="noStrike" cap="none" dirty="0">
                <a:solidFill>
                  <a:schemeClr val="dk1"/>
                </a:solidFill>
              </a:rPr>
              <a:t>Assessments must be linked to what the program wants the children to learn. </a:t>
            </a:r>
            <a:endParaRPr dirty="0"/>
          </a:p>
        </p:txBody>
      </p:sp>
      <p:sp>
        <p:nvSpPr>
          <p:cNvPr id="298" name="Google Shape;298;g4e9fb3c50e_0_150: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21</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9055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e9fb3c50e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4e9fb3c50e_0_157: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r>
              <a:rPr lang="en" dirty="0" smtClean="0">
                <a:latin typeface="Arial"/>
                <a:ea typeface="Arial"/>
                <a:cs typeface="Arial"/>
                <a:sym typeface="Arial"/>
              </a:rPr>
              <a:t>Review </a:t>
            </a:r>
            <a:r>
              <a:rPr lang="en" dirty="0">
                <a:latin typeface="Arial"/>
                <a:ea typeface="Arial"/>
                <a:cs typeface="Arial"/>
                <a:sym typeface="Arial"/>
              </a:rPr>
              <a:t>the points on the slide and remind participants that for both </a:t>
            </a:r>
            <a:r>
              <a:rPr lang="en" dirty="0" smtClean="0">
                <a:latin typeface="Arial"/>
                <a:ea typeface="Arial"/>
                <a:cs typeface="Arial"/>
                <a:sym typeface="Arial"/>
              </a:rPr>
              <a:t>curriculum-based </a:t>
            </a:r>
            <a:r>
              <a:rPr lang="en" dirty="0">
                <a:latin typeface="Arial"/>
                <a:ea typeface="Arial"/>
                <a:cs typeface="Arial"/>
                <a:sym typeface="Arial"/>
              </a:rPr>
              <a:t>and </a:t>
            </a:r>
            <a:r>
              <a:rPr lang="en" dirty="0" smtClean="0">
                <a:latin typeface="Arial"/>
                <a:ea typeface="Arial"/>
                <a:cs typeface="Arial"/>
                <a:sym typeface="Arial"/>
              </a:rPr>
              <a:t>curriculum-embedded assessments,</a:t>
            </a:r>
            <a:r>
              <a:rPr lang="en" dirty="0" smtClean="0"/>
              <a:t> </a:t>
            </a:r>
            <a:r>
              <a:rPr lang="en" dirty="0">
                <a:latin typeface="Arial"/>
                <a:ea typeface="Arial"/>
                <a:cs typeface="Arial"/>
                <a:sym typeface="Arial"/>
              </a:rPr>
              <a:t>the purpose is to collect </a:t>
            </a:r>
            <a:r>
              <a:rPr lang="en" sz="1200" i="0" u="none" strike="noStrike" cap="none" dirty="0">
                <a:solidFill>
                  <a:schemeClr val="dk1"/>
                </a:solidFill>
                <a:latin typeface="Arial"/>
                <a:ea typeface="Arial"/>
                <a:cs typeface="Arial"/>
                <a:sym typeface="Arial"/>
              </a:rPr>
              <a:t>individual baseline data on every child in a program.   </a:t>
            </a:r>
            <a:endParaRPr sz="1200" i="0" u="none" strike="noStrike" cap="none" dirty="0">
              <a:solidFill>
                <a:schemeClr val="dk1"/>
              </a:solidFill>
              <a:latin typeface="Arial"/>
              <a:ea typeface="Arial"/>
              <a:cs typeface="Arial"/>
              <a:sym typeface="Arial"/>
            </a:endParaRPr>
          </a:p>
        </p:txBody>
      </p:sp>
      <p:sp>
        <p:nvSpPr>
          <p:cNvPr id="305" name="Google Shape;305;g4e9fb3c50e_0_157: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22</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4518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e9fb3c50e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1" name="Google Shape;311;g4e9fb3c50e_0_164: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228600" marR="0" lvl="0" indent="-228600" algn="l" rtl="0">
              <a:lnSpc>
                <a:spcPct val="100000"/>
              </a:lnSpc>
              <a:spcBef>
                <a:spcPts val="0"/>
              </a:spcBef>
              <a:spcAft>
                <a:spcPts val="0"/>
              </a:spcAft>
              <a:buClr>
                <a:schemeClr val="dk1"/>
              </a:buClr>
              <a:buSzPts val="1200"/>
              <a:buAutoNum type="arabicPeriod"/>
            </a:pPr>
            <a:r>
              <a:rPr lang="en" sz="1200" i="0" u="none" strike="noStrike" cap="none" dirty="0">
                <a:solidFill>
                  <a:schemeClr val="dk1"/>
                </a:solidFill>
                <a:latin typeface="Arial"/>
                <a:ea typeface="Arial"/>
                <a:cs typeface="Arial"/>
                <a:sym typeface="Arial"/>
              </a:rPr>
              <a:t>Aligns with state standards</a:t>
            </a:r>
            <a:r>
              <a:rPr lang="en" sz="1200" dirty="0">
                <a:solidFill>
                  <a:schemeClr val="dk1"/>
                </a:solidFill>
              </a:rPr>
              <a:t> (i.e., </a:t>
            </a:r>
            <a:r>
              <a:rPr lang="en" sz="1200" i="1" dirty="0">
                <a:solidFill>
                  <a:schemeClr val="dk1"/>
                </a:solidFill>
              </a:rPr>
              <a:t>VA </a:t>
            </a:r>
            <a:r>
              <a:rPr lang="en" sz="1200" i="1" u="none" strike="noStrike" cap="none" dirty="0">
                <a:solidFill>
                  <a:schemeClr val="dk1"/>
                </a:solidFill>
                <a:latin typeface="Arial"/>
                <a:ea typeface="Arial"/>
                <a:cs typeface="Arial"/>
                <a:sym typeface="Arial"/>
              </a:rPr>
              <a:t>Foundation Blocks</a:t>
            </a:r>
            <a:r>
              <a:rPr lang="en" sz="1200" i="1" dirty="0">
                <a:solidFill>
                  <a:schemeClr val="dk1"/>
                </a:solidFill>
              </a:rPr>
              <a:t> for Early </a:t>
            </a:r>
            <a:r>
              <a:rPr lang="en" sz="1200" i="1" dirty="0" smtClean="0">
                <a:solidFill>
                  <a:schemeClr val="dk1"/>
                </a:solidFill>
              </a:rPr>
              <a:t>Learning - </a:t>
            </a:r>
            <a:r>
              <a:rPr lang="en" sz="1200" dirty="0">
                <a:solidFill>
                  <a:schemeClr val="dk1"/>
                </a:solidFill>
              </a:rPr>
              <a:t>state </a:t>
            </a:r>
            <a:r>
              <a:rPr lang="en" sz="1200" i="0" u="none" strike="noStrike" cap="none" dirty="0">
                <a:solidFill>
                  <a:schemeClr val="dk1"/>
                </a:solidFill>
                <a:latin typeface="Arial"/>
                <a:ea typeface="Arial"/>
                <a:cs typeface="Arial"/>
                <a:sym typeface="Arial"/>
              </a:rPr>
              <a:t>standards </a:t>
            </a:r>
            <a:r>
              <a:rPr lang="en" sz="1200" dirty="0">
                <a:solidFill>
                  <a:schemeClr val="dk1"/>
                </a:solidFill>
              </a:rPr>
              <a:t>detailing learning outcomes for </a:t>
            </a:r>
            <a:r>
              <a:rPr lang="en" sz="1200" dirty="0" smtClean="0">
                <a:solidFill>
                  <a:schemeClr val="dk1"/>
                </a:solidFill>
              </a:rPr>
              <a:t>4-year-olds</a:t>
            </a:r>
            <a:r>
              <a:rPr lang="en" sz="1200" dirty="0">
                <a:solidFill>
                  <a:schemeClr val="dk1"/>
                </a:solidFill>
              </a:rPr>
              <a:t>)</a:t>
            </a:r>
            <a:endParaRPr dirty="0">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AutoNum type="arabicPeriod"/>
            </a:pPr>
            <a:r>
              <a:rPr lang="en" sz="1200" i="0" u="none" strike="noStrike" cap="none" dirty="0">
                <a:solidFill>
                  <a:schemeClr val="dk1"/>
                </a:solidFill>
                <a:latin typeface="Arial"/>
                <a:ea typeface="Arial"/>
                <a:cs typeface="Arial"/>
                <a:sym typeface="Arial"/>
              </a:rPr>
              <a:t>Functional goals</a:t>
            </a:r>
            <a:endParaRPr dirty="0">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AutoNum type="arabicPeriod"/>
            </a:pPr>
            <a:r>
              <a:rPr lang="en" sz="1200" i="0" u="none" strike="noStrike" cap="none" dirty="0">
                <a:solidFill>
                  <a:schemeClr val="dk1"/>
                </a:solidFill>
                <a:latin typeface="Arial"/>
                <a:ea typeface="Arial"/>
                <a:cs typeface="Arial"/>
                <a:sym typeface="Arial"/>
              </a:rPr>
              <a:t>Children have a variety of means for responding and demonstrating what they know. </a:t>
            </a:r>
            <a:endParaRPr dirty="0">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AutoNum type="arabicPeriod"/>
            </a:pPr>
            <a:r>
              <a:rPr lang="en" sz="1200" i="0" u="none" strike="noStrike" cap="none" dirty="0">
                <a:solidFill>
                  <a:schemeClr val="dk1"/>
                </a:solidFill>
                <a:latin typeface="Arial"/>
                <a:ea typeface="Arial"/>
                <a:cs typeface="Arial"/>
                <a:sym typeface="Arial"/>
              </a:rPr>
              <a:t>Diversity of </a:t>
            </a:r>
            <a:r>
              <a:rPr lang="en" sz="1200" i="0" u="none" strike="noStrike" cap="none" dirty="0" smtClean="0">
                <a:solidFill>
                  <a:schemeClr val="dk1"/>
                </a:solidFill>
                <a:latin typeface="Arial"/>
                <a:ea typeface="Arial"/>
                <a:cs typeface="Arial"/>
                <a:sym typeface="Arial"/>
              </a:rPr>
              <a:t>learners – </a:t>
            </a:r>
            <a:r>
              <a:rPr lang="en" sz="1200" i="0" u="none" strike="noStrike" cap="none" dirty="0">
                <a:solidFill>
                  <a:schemeClr val="dk1"/>
                </a:solidFill>
                <a:latin typeface="Arial"/>
                <a:ea typeface="Arial"/>
                <a:cs typeface="Arial"/>
                <a:sym typeface="Arial"/>
              </a:rPr>
              <a:t>allows for children with disabilities to </a:t>
            </a:r>
            <a:r>
              <a:rPr lang="en" sz="1200" i="0" u="none" strike="noStrike" cap="none" dirty="0" smtClean="0">
                <a:solidFill>
                  <a:schemeClr val="dk1"/>
                </a:solidFill>
                <a:latin typeface="Arial"/>
                <a:ea typeface="Arial"/>
                <a:cs typeface="Arial"/>
                <a:sym typeface="Arial"/>
              </a:rPr>
              <a:t>access </a:t>
            </a:r>
            <a:r>
              <a:rPr lang="en" sz="1200" i="0" u="none" strike="noStrike" cap="none" dirty="0">
                <a:solidFill>
                  <a:schemeClr val="dk1"/>
                </a:solidFill>
                <a:latin typeface="Arial"/>
                <a:ea typeface="Arial"/>
                <a:cs typeface="Arial"/>
                <a:sym typeface="Arial"/>
              </a:rPr>
              <a:t>materials</a:t>
            </a:r>
            <a:endParaRPr dirty="0">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AutoNum type="arabicPeriod"/>
            </a:pPr>
            <a:r>
              <a:rPr lang="en" sz="1200" i="0" u="none" strike="noStrike" cap="none" dirty="0">
                <a:solidFill>
                  <a:schemeClr val="dk1"/>
                </a:solidFill>
                <a:latin typeface="Arial"/>
                <a:ea typeface="Arial"/>
                <a:cs typeface="Arial"/>
                <a:sym typeface="Arial"/>
              </a:rPr>
              <a:t>Includes all dimensions of a child’s </a:t>
            </a:r>
            <a:r>
              <a:rPr lang="en" sz="1200" i="0" u="none" strike="noStrike" cap="none" dirty="0" smtClean="0">
                <a:solidFill>
                  <a:schemeClr val="dk1"/>
                </a:solidFill>
                <a:latin typeface="Arial"/>
                <a:ea typeface="Arial"/>
                <a:cs typeface="Arial"/>
                <a:sym typeface="Arial"/>
              </a:rPr>
              <a:t>development – </a:t>
            </a:r>
            <a:r>
              <a:rPr lang="en" sz="1200" i="0" u="none" strike="noStrike" cap="none" dirty="0">
                <a:solidFill>
                  <a:schemeClr val="dk1"/>
                </a:solidFill>
                <a:latin typeface="Arial"/>
                <a:ea typeface="Arial"/>
                <a:cs typeface="Arial"/>
                <a:sym typeface="Arial"/>
              </a:rPr>
              <a:t>covers all content areas. </a:t>
            </a:r>
            <a:endParaRPr dirty="0">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AutoNum type="arabicPeriod"/>
            </a:pPr>
            <a:r>
              <a:rPr lang="en" sz="1200" i="0" u="none" strike="noStrike" cap="none" dirty="0" smtClean="0">
                <a:solidFill>
                  <a:schemeClr val="dk1"/>
                </a:solidFill>
                <a:latin typeface="Arial"/>
                <a:ea typeface="Arial"/>
                <a:cs typeface="Arial"/>
                <a:sym typeface="Arial"/>
              </a:rPr>
              <a:t>Involves </a:t>
            </a:r>
            <a:r>
              <a:rPr lang="en" sz="1200" i="0" u="none" strike="noStrike" cap="none" dirty="0">
                <a:solidFill>
                  <a:schemeClr val="dk1"/>
                </a:solidFill>
                <a:latin typeface="Arial"/>
                <a:ea typeface="Arial"/>
                <a:cs typeface="Arial"/>
                <a:sym typeface="Arial"/>
              </a:rPr>
              <a:t>families in all aspects of the assessment </a:t>
            </a:r>
            <a:endParaRPr dirty="0">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6791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e9fb3c50e_0_170: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24</a:t>
            </a:fld>
            <a:endParaRPr sz="1200" dirty="0">
              <a:solidFill>
                <a:schemeClr val="dk1"/>
              </a:solidFill>
              <a:latin typeface="Calibri"/>
              <a:ea typeface="Calibri"/>
              <a:cs typeface="Calibri"/>
              <a:sym typeface="Calibri"/>
            </a:endParaRPr>
          </a:p>
        </p:txBody>
      </p:sp>
      <p:sp>
        <p:nvSpPr>
          <p:cNvPr id="317" name="Google Shape;317;g4e9fb3c50e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18" name="Google Shape;318;g4e9fb3c50e_0_170: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r>
              <a:rPr lang="en" dirty="0" smtClean="0">
                <a:latin typeface="Arial"/>
                <a:ea typeface="Arial"/>
                <a:cs typeface="Arial"/>
                <a:sym typeface="Arial"/>
              </a:rPr>
              <a:t>Read </a:t>
            </a:r>
            <a:r>
              <a:rPr lang="en" dirty="0"/>
              <a:t>examples </a:t>
            </a:r>
            <a:r>
              <a:rPr lang="en" dirty="0">
                <a:latin typeface="Arial"/>
                <a:ea typeface="Arial"/>
                <a:cs typeface="Arial"/>
                <a:sym typeface="Arial"/>
              </a:rPr>
              <a:t>listed on the slide and </a:t>
            </a:r>
            <a:r>
              <a:rPr lang="en" b="1" dirty="0">
                <a:latin typeface="Arial"/>
                <a:ea typeface="Arial"/>
                <a:cs typeface="Arial"/>
                <a:sym typeface="Arial"/>
              </a:rPr>
              <a:t>ask</a:t>
            </a:r>
            <a:r>
              <a:rPr lang="en" dirty="0">
                <a:latin typeface="Arial"/>
                <a:ea typeface="Arial"/>
                <a:cs typeface="Arial"/>
                <a:sym typeface="Arial"/>
              </a:rPr>
              <a:t> participants if they are familiar with any of these. If so, have them share their experiences using the tools. </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b="1" dirty="0"/>
          </a:p>
        </p:txBody>
      </p:sp>
    </p:spTree>
    <p:extLst>
      <p:ext uri="{BB962C8B-B14F-4D97-AF65-F5344CB8AC3E}">
        <p14:creationId xmlns:p14="http://schemas.microsoft.com/office/powerpoint/2010/main" val="393403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e9fb3c50e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4e9fb3c50e_0_177: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r>
              <a:rPr lang="en" dirty="0" smtClean="0">
                <a:latin typeface="Arial"/>
                <a:ea typeface="Arial"/>
                <a:cs typeface="Arial"/>
                <a:sym typeface="Arial"/>
              </a:rPr>
              <a:t>Share </a:t>
            </a:r>
            <a:r>
              <a:rPr lang="en" dirty="0">
                <a:latin typeface="Arial"/>
                <a:ea typeface="Arial"/>
                <a:cs typeface="Arial"/>
                <a:sym typeface="Arial"/>
              </a:rPr>
              <a:t>with participants the </a:t>
            </a:r>
            <a:r>
              <a:rPr lang="en" dirty="0" smtClean="0">
                <a:latin typeface="Arial"/>
                <a:ea typeface="Arial"/>
                <a:cs typeface="Arial"/>
                <a:sym typeface="Arial"/>
              </a:rPr>
              <a:t>resource</a:t>
            </a:r>
            <a:r>
              <a:rPr lang="en" u="none" baseline="0" dirty="0">
                <a:latin typeface="Arial"/>
                <a:ea typeface="Arial"/>
                <a:cs typeface="Arial"/>
                <a:sym typeface="Arial"/>
              </a:rPr>
              <a:t> </a:t>
            </a:r>
            <a:r>
              <a:rPr lang="en" i="1" u="none" dirty="0" smtClean="0">
                <a:latin typeface="Arial"/>
                <a:ea typeface="Arial"/>
                <a:cs typeface="Arial"/>
                <a:sym typeface="Arial"/>
              </a:rPr>
              <a:t>LINKing </a:t>
            </a:r>
            <a:r>
              <a:rPr lang="en" i="1" u="none" dirty="0">
                <a:latin typeface="Arial"/>
                <a:ea typeface="Arial"/>
                <a:cs typeface="Arial"/>
                <a:sym typeface="Arial"/>
              </a:rPr>
              <a:t>Authentic Assessment &amp; Early Childhood Intervention</a:t>
            </a:r>
            <a:r>
              <a:rPr lang="en" i="1" u="none" dirty="0" smtClean="0">
                <a:latin typeface="Arial"/>
                <a:ea typeface="Arial"/>
                <a:cs typeface="Arial"/>
                <a:sym typeface="Arial"/>
              </a:rPr>
              <a:t>: </a:t>
            </a:r>
            <a:r>
              <a:rPr lang="en" i="1" u="none" dirty="0">
                <a:latin typeface="Arial"/>
                <a:ea typeface="Arial"/>
                <a:cs typeface="Arial"/>
                <a:sym typeface="Arial"/>
              </a:rPr>
              <a:t>Best Measures from Best Practices </a:t>
            </a:r>
            <a:r>
              <a:rPr lang="en" i="0" u="none" dirty="0" smtClean="0">
                <a:latin typeface="Arial"/>
                <a:ea typeface="Arial"/>
                <a:cs typeface="Arial"/>
                <a:sym typeface="Arial"/>
              </a:rPr>
              <a:t>(2</a:t>
            </a:r>
            <a:r>
              <a:rPr lang="en" i="0" u="none" baseline="30000" dirty="0" smtClean="0">
                <a:latin typeface="Arial"/>
                <a:ea typeface="Arial"/>
                <a:cs typeface="Arial"/>
                <a:sym typeface="Arial"/>
              </a:rPr>
              <a:t>nd</a:t>
            </a:r>
            <a:r>
              <a:rPr lang="en" i="0" u="none" dirty="0" smtClean="0">
                <a:latin typeface="Arial"/>
                <a:ea typeface="Arial"/>
                <a:cs typeface="Arial"/>
                <a:sym typeface="Arial"/>
              </a:rPr>
              <a:t> ed.) </a:t>
            </a:r>
            <a:r>
              <a:rPr lang="en" u="none" dirty="0" smtClean="0">
                <a:latin typeface="Arial"/>
                <a:ea typeface="Arial"/>
                <a:cs typeface="Arial"/>
                <a:sym typeface="Arial"/>
              </a:rPr>
              <a:t>by Stephen </a:t>
            </a:r>
            <a:r>
              <a:rPr lang="en" u="none" dirty="0">
                <a:latin typeface="Arial"/>
                <a:ea typeface="Arial"/>
                <a:cs typeface="Arial"/>
                <a:sym typeface="Arial"/>
              </a:rPr>
              <a:t>Bagnato, John Neisworth, Kristie Pretti- </a:t>
            </a:r>
            <a:r>
              <a:rPr lang="en" u="none" dirty="0" smtClean="0">
                <a:latin typeface="Arial"/>
                <a:ea typeface="Arial"/>
                <a:cs typeface="Arial"/>
                <a:sym typeface="Arial"/>
              </a:rPr>
              <a:t>Frontczak. </a:t>
            </a:r>
            <a:r>
              <a:rPr lang="en" dirty="0" smtClean="0">
                <a:latin typeface="Arial"/>
                <a:ea typeface="Arial"/>
                <a:cs typeface="Arial"/>
                <a:sym typeface="Arial"/>
              </a:rPr>
              <a:t>This </a:t>
            </a:r>
            <a:r>
              <a:rPr lang="en" dirty="0">
                <a:latin typeface="Arial"/>
                <a:ea typeface="Arial"/>
                <a:cs typeface="Arial"/>
                <a:sym typeface="Arial"/>
              </a:rPr>
              <a:t>book is a great </a:t>
            </a:r>
            <a:endParaRPr lang="en" dirty="0" smtClean="0">
              <a:latin typeface="Arial"/>
              <a:ea typeface="Arial"/>
              <a:cs typeface="Arial"/>
              <a:sym typeface="Arial"/>
            </a:endParaRPr>
          </a:p>
          <a:p>
            <a:pPr marL="0" marR="0" lvl="0" indent="0" algn="l" rtl="0">
              <a:lnSpc>
                <a:spcPct val="100000"/>
              </a:lnSpc>
              <a:spcBef>
                <a:spcPts val="0"/>
              </a:spcBef>
              <a:spcAft>
                <a:spcPts val="0"/>
              </a:spcAft>
              <a:buSzPts val="1400"/>
              <a:buNone/>
            </a:pPr>
            <a:r>
              <a:rPr lang="en" dirty="0" smtClean="0">
                <a:latin typeface="Arial"/>
                <a:ea typeface="Arial"/>
                <a:cs typeface="Arial"/>
                <a:sym typeface="Arial"/>
              </a:rPr>
              <a:t>resource </a:t>
            </a:r>
            <a:r>
              <a:rPr lang="en" dirty="0">
                <a:latin typeface="Arial"/>
                <a:ea typeface="Arial"/>
                <a:cs typeface="Arial"/>
                <a:sym typeface="Arial"/>
              </a:rPr>
              <a:t>because the authors have reviewed 81 assessment tools for children birth through 8.  </a:t>
            </a:r>
            <a:endParaRPr lang="en" dirty="0" smtClean="0">
              <a:latin typeface="Arial"/>
              <a:ea typeface="Arial"/>
              <a:cs typeface="Arial"/>
              <a:sym typeface="Arial"/>
            </a:endParaRPr>
          </a:p>
          <a:p>
            <a:pPr marL="0" marR="0" lvl="0" indent="0" algn="l" rtl="0">
              <a:lnSpc>
                <a:spcPct val="100000"/>
              </a:lnSpc>
              <a:spcBef>
                <a:spcPts val="0"/>
              </a:spcBef>
              <a:spcAft>
                <a:spcPts val="0"/>
              </a:spcAft>
              <a:buSzPts val="1400"/>
              <a:buNone/>
            </a:pPr>
            <a:endParaRPr lang="en" dirty="0" smtClean="0">
              <a:latin typeface="Arial"/>
              <a:cs typeface="Arial"/>
              <a:sym typeface="Arial"/>
            </a:endParaRPr>
          </a:p>
          <a:p>
            <a:pPr marL="0" marR="0" lvl="0" indent="0" algn="l" rtl="0">
              <a:lnSpc>
                <a:spcPct val="100000"/>
              </a:lnSpc>
              <a:spcBef>
                <a:spcPts val="0"/>
              </a:spcBef>
              <a:spcAft>
                <a:spcPts val="0"/>
              </a:spcAft>
              <a:buSzPts val="1400"/>
              <a:buNone/>
            </a:pPr>
            <a:r>
              <a:rPr lang="en" b="1" dirty="0" smtClean="0">
                <a:latin typeface="Arial"/>
                <a:ea typeface="Arial"/>
                <a:cs typeface="Arial"/>
                <a:sym typeface="Arial"/>
              </a:rPr>
              <a:t>Note: </a:t>
            </a:r>
            <a:r>
              <a:rPr lang="en" dirty="0" smtClean="0">
                <a:latin typeface="Arial"/>
                <a:ea typeface="Arial"/>
                <a:cs typeface="Arial"/>
                <a:sym typeface="Arial"/>
              </a:rPr>
              <a:t>The book should be available from your local T/TAC. </a:t>
            </a:r>
            <a:r>
              <a:rPr lang="en" dirty="0" smtClean="0"/>
              <a:t> </a:t>
            </a:r>
            <a:r>
              <a:rPr lang="en" sz="1200" b="0" i="0" u="none" strike="noStrike" cap="none"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325" name="Google Shape;325;g4e9fb3c50e_0_177: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25</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8733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4e9fb3c50e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4e9fb3c50e_0_185: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r>
              <a:rPr lang="en-US" b="1" dirty="0" smtClean="0"/>
              <a:t>Activity: </a:t>
            </a:r>
            <a:r>
              <a:rPr lang="en-US" dirty="0" smtClean="0">
                <a:latin typeface="Arial"/>
                <a:ea typeface="Arial"/>
                <a:cs typeface="Arial"/>
                <a:sym typeface="Arial"/>
              </a:rPr>
              <a:t>Break the participants into groups and have each group rotate and review each of the curricula. Distribute and have the participants complete the </a:t>
            </a:r>
            <a:r>
              <a:rPr lang="en-US" b="1" dirty="0" smtClean="0">
                <a:latin typeface="Arial"/>
                <a:ea typeface="Arial"/>
                <a:cs typeface="Arial"/>
                <a:sym typeface="Arial"/>
              </a:rPr>
              <a:t>handout</a:t>
            </a:r>
            <a:r>
              <a:rPr lang="en-US" dirty="0" smtClean="0">
                <a:latin typeface="Arial"/>
                <a:ea typeface="Arial"/>
                <a:cs typeface="Arial"/>
                <a:sym typeface="Arial"/>
              </a:rPr>
              <a:t> </a:t>
            </a:r>
            <a:r>
              <a:rPr lang="en-US" i="1" u="none" dirty="0" smtClean="0">
                <a:latin typeface="Arial"/>
                <a:ea typeface="Arial"/>
                <a:cs typeface="Arial"/>
                <a:sym typeface="Arial"/>
              </a:rPr>
              <a:t>Chart for Reviewing CBA/CEA Assessments </a:t>
            </a:r>
            <a:r>
              <a:rPr lang="en-US" dirty="0" smtClean="0">
                <a:latin typeface="Arial"/>
                <a:ea typeface="Arial"/>
                <a:cs typeface="Arial"/>
                <a:sym typeface="Arial"/>
              </a:rPr>
              <a:t>for the assessments they review. Once activity is completed, have participants share out information related to the assessments they reviewed. </a:t>
            </a:r>
          </a:p>
          <a:p>
            <a:pPr marL="0" marR="0" lvl="0" indent="0" algn="l" rtl="0">
              <a:lnSpc>
                <a:spcPct val="100000"/>
              </a:lnSpc>
              <a:spcBef>
                <a:spcPts val="0"/>
              </a:spcBef>
              <a:spcAft>
                <a:spcPts val="0"/>
              </a:spcAft>
              <a:buSzPts val="1400"/>
              <a:buNone/>
            </a:pPr>
            <a:endParaRPr lang="en-US" dirty="0" smtClean="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smtClean="0">
                <a:latin typeface="Arial"/>
                <a:ea typeface="Arial"/>
                <a:cs typeface="Arial"/>
                <a:sym typeface="Arial"/>
              </a:rPr>
              <a:t>NOTE: </a:t>
            </a:r>
            <a:r>
              <a:rPr lang="en-US" dirty="0" smtClean="0">
                <a:latin typeface="Arial"/>
                <a:ea typeface="Arial"/>
                <a:cs typeface="Arial"/>
                <a:sym typeface="Arial"/>
              </a:rPr>
              <a:t>Have the assessments listed on the slide for participants to review. You can obtain these from your local T/TAC. You can determine your regional T/TAC by going to the following Web site. </a:t>
            </a:r>
            <a:r>
              <a:rPr lang="en-US" u="sng" dirty="0" smtClean="0">
                <a:solidFill>
                  <a:schemeClr val="hlink"/>
                </a:solidFill>
                <a:latin typeface="Arial"/>
                <a:ea typeface="Arial"/>
                <a:cs typeface="Arial"/>
                <a:sym typeface="Arial"/>
                <a:hlinkClick r:id="rId3"/>
              </a:rPr>
              <a:t>https://ttaconline.org/</a:t>
            </a:r>
            <a:endParaRPr lang="en-US" dirty="0" smtClean="0">
              <a:latin typeface="Arial"/>
              <a:ea typeface="Arial"/>
              <a:cs typeface="Arial"/>
              <a:sym typeface="Arial"/>
            </a:endParaRPr>
          </a:p>
          <a:p>
            <a:pPr marL="0" marR="0" lvl="0" indent="0" algn="l" rtl="0">
              <a:lnSpc>
                <a:spcPct val="100000"/>
              </a:lnSpc>
              <a:spcBef>
                <a:spcPts val="0"/>
              </a:spcBef>
              <a:spcAft>
                <a:spcPts val="0"/>
              </a:spcAft>
              <a:buSzPts val="1400"/>
              <a:buNone/>
            </a:pPr>
            <a:endParaRPr lang="en-US" dirty="0" smtClean="0">
              <a:latin typeface="Arial"/>
              <a:ea typeface="Arial"/>
              <a:cs typeface="Arial"/>
              <a:sym typeface="Arial"/>
            </a:endParaRPr>
          </a:p>
          <a:p>
            <a:pPr marL="0" marR="0" lvl="0" indent="0" algn="l" rtl="0">
              <a:lnSpc>
                <a:spcPct val="100000"/>
              </a:lnSpc>
              <a:spcBef>
                <a:spcPts val="0"/>
              </a:spcBef>
              <a:spcAft>
                <a:spcPts val="0"/>
              </a:spcAft>
              <a:buSzPts val="1400"/>
              <a:buNone/>
            </a:pPr>
            <a:r>
              <a:rPr lang="en-US" dirty="0" smtClean="0">
                <a:latin typeface="Arial"/>
                <a:ea typeface="Arial"/>
                <a:cs typeface="Arial"/>
                <a:sym typeface="Arial"/>
              </a:rPr>
              <a:t>  </a:t>
            </a:r>
            <a:r>
              <a:rPr lang="en-US" i="0" u="none" strike="noStrike" cap="none" dirty="0" smtClean="0">
                <a:solidFill>
                  <a:schemeClr val="dk1"/>
                </a:solidFill>
                <a:latin typeface="Arial"/>
                <a:ea typeface="Arial"/>
                <a:cs typeface="Arial"/>
                <a:sym typeface="Arial"/>
              </a:rPr>
              <a:t> </a:t>
            </a:r>
            <a:endParaRPr lang="en-US" dirty="0" smtClean="0">
              <a:latin typeface="Arial"/>
              <a:ea typeface="Arial"/>
              <a:cs typeface="Arial"/>
              <a:sym typeface="Arial"/>
            </a:endParaRPr>
          </a:p>
          <a:p>
            <a:pPr marL="0" marR="0" lvl="0" indent="0" algn="l" rtl="0">
              <a:lnSpc>
                <a:spcPct val="100000"/>
              </a:lnSpc>
              <a:spcBef>
                <a:spcPts val="0"/>
              </a:spcBef>
              <a:spcAft>
                <a:spcPts val="0"/>
              </a:spcAft>
              <a:buSzPts val="1400"/>
              <a:buNone/>
            </a:pPr>
            <a:endParaRPr dirty="0"/>
          </a:p>
        </p:txBody>
      </p:sp>
      <p:sp>
        <p:nvSpPr>
          <p:cNvPr id="333" name="Google Shape;333;g4e9fb3c50e_0_185: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26</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999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4e9fb3c50e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4e9fb3c50e_0_192: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r>
              <a:rPr lang="en" dirty="0" smtClean="0"/>
              <a:t>It </a:t>
            </a:r>
            <a:r>
              <a:rPr lang="en" dirty="0"/>
              <a:t>is important that we remember to address the assessment needs of children with more significant </a:t>
            </a:r>
            <a:r>
              <a:rPr lang="en" dirty="0" smtClean="0"/>
              <a:t>disabilities</a:t>
            </a:r>
            <a:r>
              <a:rPr lang="en" baseline="0" dirty="0" smtClean="0"/>
              <a:t> as many </a:t>
            </a:r>
            <a:r>
              <a:rPr lang="en" dirty="0" smtClean="0"/>
              <a:t>times </a:t>
            </a:r>
            <a:r>
              <a:rPr lang="en" dirty="0"/>
              <a:t>these children are considered “</a:t>
            </a:r>
            <a:r>
              <a:rPr lang="en" dirty="0" smtClean="0"/>
              <a:t>untestable.”</a:t>
            </a:r>
          </a:p>
          <a:p>
            <a:pPr marL="0" marR="0" lvl="0" indent="0" algn="l" rtl="0">
              <a:lnSpc>
                <a:spcPct val="100000"/>
              </a:lnSpc>
              <a:spcBef>
                <a:spcPts val="0"/>
              </a:spcBef>
              <a:spcAft>
                <a:spcPts val="0"/>
              </a:spcAft>
              <a:buSzPts val="1400"/>
              <a:buNone/>
            </a:pPr>
            <a:endParaRPr lang="en" dirty="0" smtClean="0"/>
          </a:p>
          <a:p>
            <a:pPr marL="0" marR="0" lvl="0" indent="0" algn="l" rtl="0">
              <a:lnSpc>
                <a:spcPct val="100000"/>
              </a:lnSpc>
              <a:spcBef>
                <a:spcPts val="0"/>
              </a:spcBef>
              <a:spcAft>
                <a:spcPts val="0"/>
              </a:spcAft>
              <a:buSzPts val="1400"/>
              <a:buNone/>
            </a:pPr>
            <a:r>
              <a:rPr lang="en" dirty="0" smtClean="0"/>
              <a:t>This </a:t>
            </a:r>
            <a:r>
              <a:rPr lang="en" dirty="0"/>
              <a:t>is especially true if you are using a standardized testing tool that requires those doing the assessment to present the item in a certain way. </a:t>
            </a:r>
            <a:r>
              <a:rPr lang="en" dirty="0" smtClean="0"/>
              <a:t>For example, </a:t>
            </a:r>
            <a:r>
              <a:rPr lang="en" dirty="0"/>
              <a:t>a “test” item might require the child to label, </a:t>
            </a:r>
            <a:r>
              <a:rPr lang="en" dirty="0" smtClean="0"/>
              <a:t>point, </a:t>
            </a:r>
            <a:r>
              <a:rPr lang="en" dirty="0"/>
              <a:t>or move items to demonstrate a skill. </a:t>
            </a:r>
            <a:endParaRPr dirty="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r>
              <a:rPr lang="en" b="1" dirty="0"/>
              <a:t>Activity: </a:t>
            </a:r>
            <a:r>
              <a:rPr lang="en" dirty="0"/>
              <a:t>Post </a:t>
            </a:r>
            <a:r>
              <a:rPr lang="en" b="0" dirty="0"/>
              <a:t>chart paper </a:t>
            </a:r>
            <a:r>
              <a:rPr lang="en" dirty="0"/>
              <a:t>around the room and label with one of the bullets at the top. Number the participants off in groups </a:t>
            </a:r>
            <a:r>
              <a:rPr lang="en" dirty="0" smtClean="0"/>
              <a:t>(numbers </a:t>
            </a:r>
            <a:r>
              <a:rPr lang="en" dirty="0"/>
              <a:t>in group will depend on the number of total participants</a:t>
            </a:r>
            <a:r>
              <a:rPr lang="en" dirty="0" smtClean="0"/>
              <a:t>) </a:t>
            </a:r>
            <a:r>
              <a:rPr lang="en" dirty="0"/>
              <a:t>and have the groups rotate to each chart and think about ways they could or have assessed young children who are non-verbal, </a:t>
            </a:r>
            <a:r>
              <a:rPr lang="en" dirty="0" smtClean="0"/>
              <a:t>blind, </a:t>
            </a:r>
            <a:r>
              <a:rPr lang="en" dirty="0"/>
              <a:t>etc. </a:t>
            </a:r>
            <a:r>
              <a:rPr lang="en" dirty="0" smtClean="0"/>
              <a:t> At </a:t>
            </a:r>
            <a:r>
              <a:rPr lang="en" dirty="0"/>
              <a:t>the end of the activity review the </a:t>
            </a:r>
            <a:r>
              <a:rPr lang="en" dirty="0" smtClean="0"/>
              <a:t>comments on the chart paper. </a:t>
            </a:r>
            <a:endParaRPr dirty="0"/>
          </a:p>
          <a:p>
            <a:pPr marL="0" marR="0" lvl="0" indent="0" algn="l" rtl="0">
              <a:lnSpc>
                <a:spcPct val="100000"/>
              </a:lnSpc>
              <a:spcBef>
                <a:spcPts val="0"/>
              </a:spcBef>
              <a:spcAft>
                <a:spcPts val="0"/>
              </a:spcAft>
              <a:buSzPts val="1400"/>
              <a:buNone/>
            </a:pPr>
            <a:endParaRPr dirty="0"/>
          </a:p>
        </p:txBody>
      </p:sp>
      <p:sp>
        <p:nvSpPr>
          <p:cNvPr id="340" name="Google Shape;340;g4e9fb3c50e_0_192: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27</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2825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4e9fb3c50e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4e9fb3c50e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dirty="0" smtClean="0">
                <a:solidFill>
                  <a:schemeClr val="dk1"/>
                </a:solidFill>
              </a:rPr>
              <a:t>Once </a:t>
            </a:r>
            <a:r>
              <a:rPr lang="en" dirty="0">
                <a:solidFill>
                  <a:schemeClr val="dk1"/>
                </a:solidFill>
              </a:rPr>
              <a:t>data is summarized you are ready to analyze. </a:t>
            </a:r>
            <a:r>
              <a:rPr lang="en" dirty="0" smtClean="0">
                <a:solidFill>
                  <a:schemeClr val="dk1"/>
                </a:solidFill>
              </a:rPr>
              <a:t>This </a:t>
            </a:r>
            <a:r>
              <a:rPr lang="en" dirty="0">
                <a:solidFill>
                  <a:schemeClr val="dk1"/>
                </a:solidFill>
              </a:rPr>
              <a:t>is the process of looking at the data and highlighting useful information, </a:t>
            </a:r>
            <a:r>
              <a:rPr lang="en" dirty="0" smtClean="0">
                <a:solidFill>
                  <a:schemeClr val="dk1"/>
                </a:solidFill>
              </a:rPr>
              <a:t>patterns, </a:t>
            </a:r>
            <a:r>
              <a:rPr lang="en" dirty="0">
                <a:solidFill>
                  <a:schemeClr val="dk1"/>
                </a:solidFill>
              </a:rPr>
              <a:t>and trends. </a:t>
            </a:r>
            <a:endParaRPr lang="en" dirty="0" smtClean="0">
              <a:solidFill>
                <a:schemeClr val="dk1"/>
              </a:solidFill>
            </a:endParaRPr>
          </a:p>
          <a:p>
            <a:pPr marL="0" lvl="0" indent="0" algn="l" rtl="0">
              <a:spcBef>
                <a:spcPts val="0"/>
              </a:spcBef>
              <a:spcAft>
                <a:spcPts val="0"/>
              </a:spcAft>
              <a:buClr>
                <a:schemeClr val="dk1"/>
              </a:buClr>
              <a:buSzPts val="1400"/>
              <a:buFont typeface="Arial"/>
              <a:buNone/>
            </a:pPr>
            <a:endParaRPr lang="en" dirty="0" smtClean="0">
              <a:solidFill>
                <a:schemeClr val="dk1"/>
              </a:solidFill>
            </a:endParaRPr>
          </a:p>
          <a:p>
            <a:pPr marL="0" lvl="0" indent="0" algn="l" rtl="0">
              <a:spcBef>
                <a:spcPts val="0"/>
              </a:spcBef>
              <a:spcAft>
                <a:spcPts val="0"/>
              </a:spcAft>
              <a:buClr>
                <a:schemeClr val="dk1"/>
              </a:buClr>
              <a:buSzPts val="1400"/>
              <a:buFont typeface="Arial"/>
              <a:buNone/>
            </a:pPr>
            <a:r>
              <a:rPr lang="en" dirty="0" smtClean="0">
                <a:solidFill>
                  <a:schemeClr val="dk1"/>
                </a:solidFill>
              </a:rPr>
              <a:t>Patterns </a:t>
            </a:r>
            <a:r>
              <a:rPr lang="en" dirty="0">
                <a:solidFill>
                  <a:schemeClr val="dk1"/>
                </a:solidFill>
              </a:rPr>
              <a:t>are events that reoccur, usually in a predictable manner. </a:t>
            </a:r>
            <a:r>
              <a:rPr lang="en" dirty="0" smtClean="0">
                <a:solidFill>
                  <a:schemeClr val="dk1"/>
                </a:solidFill>
              </a:rPr>
              <a:t>An </a:t>
            </a:r>
            <a:r>
              <a:rPr lang="en" dirty="0">
                <a:solidFill>
                  <a:schemeClr val="dk1"/>
                </a:solidFill>
              </a:rPr>
              <a:t>example of a pattern is that everytime a teacher asks a child to come to circle, the child runs to the block area and starts pulling out the blocks.  </a:t>
            </a:r>
            <a:r>
              <a:rPr lang="en" dirty="0" smtClean="0">
                <a:solidFill>
                  <a:schemeClr val="dk1"/>
                </a:solidFill>
              </a:rPr>
              <a:t>Patterns </a:t>
            </a:r>
            <a:r>
              <a:rPr lang="en" dirty="0">
                <a:solidFill>
                  <a:schemeClr val="dk1"/>
                </a:solidFill>
              </a:rPr>
              <a:t>can illustrate areas of concern or identify a </a:t>
            </a:r>
            <a:r>
              <a:rPr lang="en" dirty="0" smtClean="0">
                <a:solidFill>
                  <a:schemeClr val="dk1"/>
                </a:solidFill>
              </a:rPr>
              <a:t>strength.</a:t>
            </a:r>
            <a:r>
              <a:rPr lang="en" baseline="0" dirty="0" smtClean="0">
                <a:solidFill>
                  <a:schemeClr val="dk1"/>
                </a:solidFill>
              </a:rPr>
              <a:t> </a:t>
            </a:r>
            <a:r>
              <a:rPr lang="en" dirty="0" smtClean="0">
                <a:solidFill>
                  <a:schemeClr val="dk1"/>
                </a:solidFill>
              </a:rPr>
              <a:t>A </a:t>
            </a:r>
            <a:r>
              <a:rPr lang="en" dirty="0">
                <a:solidFill>
                  <a:schemeClr val="dk1"/>
                </a:solidFill>
              </a:rPr>
              <a:t>time that a pattern might identify a strength is when a child is asked to come to circle, and is seen to be compliant and eager to participate when given a transitional item to carry to the circle area. In other </a:t>
            </a:r>
            <a:r>
              <a:rPr lang="en" dirty="0" smtClean="0">
                <a:solidFill>
                  <a:schemeClr val="dk1"/>
                </a:solidFill>
              </a:rPr>
              <a:t>words, </a:t>
            </a:r>
            <a:r>
              <a:rPr lang="en" dirty="0">
                <a:solidFill>
                  <a:schemeClr val="dk1"/>
                </a:solidFill>
              </a:rPr>
              <a:t>analyze the information so that it can inform you on where to begin instruction.</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 dirty="0" smtClean="0">
                <a:solidFill>
                  <a:schemeClr val="dk1"/>
                </a:solidFill>
              </a:rPr>
              <a:t>Analysis </a:t>
            </a:r>
            <a:r>
              <a:rPr lang="en" dirty="0">
                <a:solidFill>
                  <a:schemeClr val="dk1"/>
                </a:solidFill>
              </a:rPr>
              <a:t>also involves looking for trends. </a:t>
            </a:r>
            <a:r>
              <a:rPr lang="en" dirty="0" smtClean="0">
                <a:solidFill>
                  <a:schemeClr val="dk1"/>
                </a:solidFill>
              </a:rPr>
              <a:t>Trends </a:t>
            </a:r>
            <a:r>
              <a:rPr lang="en" dirty="0">
                <a:solidFill>
                  <a:schemeClr val="dk1"/>
                </a:solidFill>
              </a:rPr>
              <a:t>involve the general direction in which a value tends to move </a:t>
            </a:r>
            <a:r>
              <a:rPr lang="en" dirty="0" smtClean="0">
                <a:solidFill>
                  <a:schemeClr val="dk1"/>
                </a:solidFill>
              </a:rPr>
              <a:t>(up</a:t>
            </a:r>
            <a:r>
              <a:rPr lang="en" dirty="0">
                <a:solidFill>
                  <a:schemeClr val="dk1"/>
                </a:solidFill>
              </a:rPr>
              <a:t>, down, no </a:t>
            </a:r>
            <a:r>
              <a:rPr lang="en" dirty="0" smtClean="0">
                <a:solidFill>
                  <a:schemeClr val="dk1"/>
                </a:solidFill>
              </a:rPr>
              <a:t>movement). </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74825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4e9fb3c50e_0_206:notes"/>
          <p:cNvSpPr txBox="1"/>
          <p:nvPr/>
        </p:nvSpPr>
        <p:spPr>
          <a:xfrm>
            <a:off x="3886200" y="8686800"/>
            <a:ext cx="2971800" cy="4572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Times New Roman"/>
                <a:ea typeface="Times New Roman"/>
                <a:cs typeface="Times New Roman"/>
                <a:sym typeface="Times New Roman"/>
              </a:rPr>
              <a:t>29</a:t>
            </a:fld>
            <a:endParaRPr sz="1200" b="0" i="0" u="none" strike="noStrike" cap="none" dirty="0">
              <a:solidFill>
                <a:schemeClr val="dk1"/>
              </a:solidFill>
              <a:latin typeface="Times New Roman"/>
              <a:ea typeface="Times New Roman"/>
              <a:cs typeface="Times New Roman"/>
              <a:sym typeface="Times New Roman"/>
            </a:endParaRPr>
          </a:p>
        </p:txBody>
      </p:sp>
      <p:sp>
        <p:nvSpPr>
          <p:cNvPr id="352" name="Google Shape;352;g4e9fb3c50e_0_206:notes"/>
          <p:cNvSpPr>
            <a:spLocks noGrp="1" noRot="1" noChangeAspect="1"/>
          </p:cNvSpPr>
          <p:nvPr>
            <p:ph type="sldImg" idx="2"/>
          </p:nvPr>
        </p:nvSpPr>
        <p:spPr>
          <a:xfrm>
            <a:off x="382588"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53" name="Google Shape;353;g4e9fb3c50e_0_206:notes"/>
          <p:cNvSpPr txBox="1">
            <a:spLocks noGrp="1"/>
          </p:cNvSpPr>
          <p:nvPr>
            <p:ph type="body" idx="1"/>
          </p:nvPr>
        </p:nvSpPr>
        <p:spPr>
          <a:xfrm>
            <a:off x="685800" y="4343400"/>
            <a:ext cx="5486400" cy="4114800"/>
          </a:xfrm>
          <a:prstGeom prst="rect">
            <a:avLst/>
          </a:prstGeom>
          <a:noFill/>
          <a:ln w="9525" cap="flat" cmpd="sng">
            <a:solidFill>
              <a:srgbClr val="000000"/>
            </a:solidFill>
            <a:prstDash val="solid"/>
            <a:miter lim="800000"/>
            <a:headEnd type="none" w="sm" len="sm"/>
            <a:tailEnd type="none" w="sm" len="sm"/>
          </a:ln>
        </p:spPr>
        <p:txBody>
          <a:bodyPr spcFirstLastPara="1" wrap="square" lIns="91300" tIns="45650" rIns="91300" bIns="45650" anchor="t" anchorCtr="0">
            <a:noAutofit/>
          </a:bodyPr>
          <a:lstStyle/>
          <a:p>
            <a:pPr marL="0" marR="0" lvl="0" indent="0" algn="l" rtl="0">
              <a:lnSpc>
                <a:spcPct val="100000"/>
              </a:lnSpc>
              <a:spcBef>
                <a:spcPts val="0"/>
              </a:spcBef>
              <a:spcAft>
                <a:spcPts val="0"/>
              </a:spcAft>
              <a:buSzPts val="1400"/>
              <a:buNone/>
            </a:pPr>
            <a:r>
              <a:rPr lang="en" b="0" dirty="0" smtClean="0"/>
              <a:t>Source: </a:t>
            </a:r>
            <a:r>
              <a:rPr lang="en" dirty="0" smtClean="0"/>
              <a:t>Grisham-Brown</a:t>
            </a:r>
            <a:r>
              <a:rPr lang="en" dirty="0"/>
              <a:t>, J</a:t>
            </a:r>
            <a:r>
              <a:rPr lang="en" dirty="0" smtClean="0"/>
              <a:t>., </a:t>
            </a:r>
            <a:r>
              <a:rPr lang="en" dirty="0"/>
              <a:t>&amp; Pretti-Frontczak, K. (2011). </a:t>
            </a:r>
            <a:r>
              <a:rPr lang="en" i="1" dirty="0"/>
              <a:t>Assessing young children in inclusive settings: The blended practices approach. </a:t>
            </a:r>
            <a:r>
              <a:rPr lang="en" dirty="0" smtClean="0"/>
              <a:t>Baltimore</a:t>
            </a:r>
            <a:r>
              <a:rPr lang="en" dirty="0"/>
              <a:t>, </a:t>
            </a:r>
            <a:r>
              <a:rPr lang="en" dirty="0" smtClean="0"/>
              <a:t>MD:</a:t>
            </a:r>
            <a:r>
              <a:rPr lang="en" baseline="0" dirty="0" smtClean="0"/>
              <a:t> Paul H. Brookes.</a:t>
            </a:r>
            <a:endParaRPr dirty="0"/>
          </a:p>
          <a:p>
            <a:pPr marL="0" marR="0" lvl="0" indent="0" algn="l" rtl="0">
              <a:lnSpc>
                <a:spcPct val="100000"/>
              </a:lnSpc>
              <a:spcBef>
                <a:spcPts val="0"/>
              </a:spcBef>
              <a:spcAft>
                <a:spcPts val="0"/>
              </a:spcAft>
              <a:buSzPts val="1400"/>
              <a:buNone/>
            </a:pPr>
            <a:endParaRPr b="1" dirty="0"/>
          </a:p>
          <a:p>
            <a:pPr marL="0" marR="0" lvl="0" indent="0" algn="l" rtl="0">
              <a:lnSpc>
                <a:spcPct val="100000"/>
              </a:lnSpc>
              <a:spcBef>
                <a:spcPts val="0"/>
              </a:spcBef>
              <a:spcAft>
                <a:spcPts val="0"/>
              </a:spcAft>
              <a:buSzPts val="1400"/>
              <a:buNone/>
            </a:pPr>
            <a:r>
              <a:rPr lang="en" dirty="0" smtClean="0">
                <a:latin typeface="Arial"/>
                <a:ea typeface="Arial"/>
                <a:cs typeface="Arial"/>
                <a:sym typeface="Arial"/>
              </a:rPr>
              <a:t>The </a:t>
            </a:r>
            <a:r>
              <a:rPr lang="en" dirty="0">
                <a:latin typeface="Arial"/>
                <a:ea typeface="Arial"/>
                <a:cs typeface="Arial"/>
                <a:sym typeface="Arial"/>
              </a:rPr>
              <a:t>information you collected during the assessment </a:t>
            </a:r>
            <a:r>
              <a:rPr lang="en" dirty="0" smtClean="0">
                <a:latin typeface="Arial"/>
                <a:ea typeface="Arial"/>
                <a:cs typeface="Arial"/>
                <a:sym typeface="Arial"/>
              </a:rPr>
              <a:t>(both </a:t>
            </a:r>
            <a:r>
              <a:rPr lang="en" dirty="0">
                <a:latin typeface="Arial"/>
                <a:ea typeface="Arial"/>
                <a:cs typeface="Arial"/>
                <a:sym typeface="Arial"/>
              </a:rPr>
              <a:t>through observations and the use of a CBA/CEA) must be summarized</a:t>
            </a:r>
            <a:r>
              <a:rPr lang="en" dirty="0" smtClean="0">
                <a:latin typeface="Arial"/>
                <a:ea typeface="Arial"/>
                <a:cs typeface="Arial"/>
                <a:sym typeface="Arial"/>
              </a:rPr>
              <a:t>. </a:t>
            </a:r>
            <a:r>
              <a:rPr lang="en" dirty="0">
                <a:latin typeface="Arial"/>
                <a:ea typeface="Arial"/>
                <a:cs typeface="Arial"/>
                <a:sym typeface="Arial"/>
              </a:rPr>
              <a:t>Summarization using a variety of methods will allow you to make more accurate decisions.   Several ways to summarize are listed on the slide. </a:t>
            </a:r>
            <a:r>
              <a:rPr lang="en" dirty="0" smtClean="0">
                <a:latin typeface="Arial"/>
                <a:ea typeface="Arial"/>
                <a:cs typeface="Arial"/>
                <a:sym typeface="Arial"/>
              </a:rPr>
              <a:t>Let’s </a:t>
            </a:r>
            <a:r>
              <a:rPr lang="en" dirty="0">
                <a:latin typeface="Arial"/>
                <a:ea typeface="Arial"/>
                <a:cs typeface="Arial"/>
                <a:sym typeface="Arial"/>
              </a:rPr>
              <a:t>review each one:</a:t>
            </a:r>
            <a:endParaRPr dirty="0">
              <a:latin typeface="Arial"/>
              <a:ea typeface="Arial"/>
              <a:cs typeface="Arial"/>
              <a:sym typeface="Arial"/>
            </a:endParaRPr>
          </a:p>
          <a:p>
            <a:pPr marL="444500" marR="0" lvl="0" indent="-285750" algn="l" rtl="0">
              <a:lnSpc>
                <a:spcPct val="100000"/>
              </a:lnSpc>
              <a:spcBef>
                <a:spcPts val="0"/>
              </a:spcBef>
              <a:spcAft>
                <a:spcPts val="0"/>
              </a:spcAft>
              <a:buSzPts val="1100"/>
              <a:buAutoNum type="arabicPeriod"/>
            </a:pPr>
            <a:r>
              <a:rPr lang="en" b="1" dirty="0" smtClean="0">
                <a:latin typeface="Arial"/>
                <a:ea typeface="Arial"/>
                <a:cs typeface="Arial"/>
                <a:sym typeface="Arial"/>
              </a:rPr>
              <a:t>Numerical summaries </a:t>
            </a:r>
            <a:r>
              <a:rPr lang="en" dirty="0" smtClean="0">
                <a:latin typeface="Arial"/>
                <a:ea typeface="Arial"/>
                <a:cs typeface="Arial"/>
                <a:sym typeface="Arial"/>
              </a:rPr>
              <a:t>- </a:t>
            </a:r>
            <a:r>
              <a:rPr lang="en" dirty="0">
                <a:latin typeface="Arial"/>
                <a:ea typeface="Arial"/>
                <a:cs typeface="Arial"/>
                <a:sym typeface="Arial"/>
              </a:rPr>
              <a:t>T</a:t>
            </a:r>
            <a:r>
              <a:rPr lang="en" dirty="0" smtClean="0">
                <a:latin typeface="Arial"/>
                <a:ea typeface="Arial"/>
                <a:cs typeface="Arial"/>
                <a:sym typeface="Arial"/>
              </a:rPr>
              <a:t>here </a:t>
            </a:r>
            <a:r>
              <a:rPr lang="en" dirty="0">
                <a:latin typeface="Arial"/>
                <a:ea typeface="Arial"/>
                <a:cs typeface="Arial"/>
                <a:sym typeface="Arial"/>
              </a:rPr>
              <a:t>can be so much data collected that reducing and consolidating can help. </a:t>
            </a:r>
            <a:r>
              <a:rPr lang="en" dirty="0" smtClean="0">
                <a:latin typeface="Arial"/>
                <a:ea typeface="Arial"/>
                <a:cs typeface="Arial"/>
                <a:sym typeface="Arial"/>
              </a:rPr>
              <a:t>Numerical </a:t>
            </a:r>
            <a:r>
              <a:rPr lang="en" dirty="0">
                <a:latin typeface="Arial"/>
                <a:ea typeface="Arial"/>
                <a:cs typeface="Arial"/>
                <a:sym typeface="Arial"/>
              </a:rPr>
              <a:t>summaries can include total numbers, averages and/or percentages. </a:t>
            </a:r>
            <a:r>
              <a:rPr lang="en" dirty="0" smtClean="0">
                <a:latin typeface="Arial"/>
                <a:ea typeface="Arial"/>
                <a:cs typeface="Arial"/>
                <a:sym typeface="Arial"/>
              </a:rPr>
              <a:t>For </a:t>
            </a:r>
            <a:r>
              <a:rPr lang="en" dirty="0">
                <a:latin typeface="Arial"/>
                <a:ea typeface="Arial"/>
                <a:cs typeface="Arial"/>
                <a:sym typeface="Arial"/>
              </a:rPr>
              <a:t>example, if you are looking at tallies that were taken to show the number of times a child exhibited a particular behavior across a period of time, using a percentage might provide more useful information</a:t>
            </a:r>
            <a:r>
              <a:rPr lang="en" dirty="0" smtClean="0">
                <a:latin typeface="Arial"/>
                <a:ea typeface="Arial"/>
                <a:cs typeface="Arial"/>
                <a:sym typeface="Arial"/>
              </a:rPr>
              <a:t>. </a:t>
            </a:r>
            <a:r>
              <a:rPr lang="en" dirty="0">
                <a:latin typeface="Arial"/>
                <a:ea typeface="Arial"/>
                <a:cs typeface="Arial"/>
                <a:sym typeface="Arial"/>
              </a:rPr>
              <a:t>However, they should be used along with visual or narrative summaries.</a:t>
            </a:r>
            <a:endParaRPr dirty="0">
              <a:latin typeface="Arial"/>
              <a:ea typeface="Arial"/>
              <a:cs typeface="Arial"/>
              <a:sym typeface="Arial"/>
            </a:endParaRPr>
          </a:p>
          <a:p>
            <a:pPr marL="444500" marR="0" lvl="0" indent="-285750" algn="l" rtl="0">
              <a:lnSpc>
                <a:spcPct val="100000"/>
              </a:lnSpc>
              <a:spcBef>
                <a:spcPts val="0"/>
              </a:spcBef>
              <a:spcAft>
                <a:spcPts val="0"/>
              </a:spcAft>
              <a:buSzPts val="1100"/>
              <a:buAutoNum type="arabicPeriod"/>
            </a:pPr>
            <a:r>
              <a:rPr lang="en" b="1" dirty="0">
                <a:latin typeface="Arial"/>
                <a:ea typeface="Arial"/>
                <a:cs typeface="Arial"/>
                <a:sym typeface="Arial"/>
              </a:rPr>
              <a:t>Visual </a:t>
            </a:r>
            <a:r>
              <a:rPr lang="en" b="1" dirty="0" smtClean="0">
                <a:latin typeface="Arial"/>
                <a:ea typeface="Arial"/>
                <a:cs typeface="Arial"/>
                <a:sym typeface="Arial"/>
              </a:rPr>
              <a:t>summaries</a:t>
            </a:r>
            <a:r>
              <a:rPr lang="en" b="0" dirty="0" smtClean="0">
                <a:latin typeface="Arial"/>
                <a:ea typeface="Arial"/>
                <a:cs typeface="Arial"/>
                <a:sym typeface="Arial"/>
              </a:rPr>
              <a:t> – </a:t>
            </a:r>
            <a:r>
              <a:rPr lang="en" dirty="0" smtClean="0">
                <a:latin typeface="Arial"/>
                <a:ea typeface="Arial"/>
                <a:cs typeface="Arial"/>
                <a:sym typeface="Arial"/>
              </a:rPr>
              <a:t>Graphs, diagrams,and charts </a:t>
            </a:r>
            <a:r>
              <a:rPr lang="en" dirty="0">
                <a:latin typeface="Arial"/>
                <a:ea typeface="Arial"/>
                <a:cs typeface="Arial"/>
                <a:sym typeface="Arial"/>
              </a:rPr>
              <a:t>can be good ways to represent what was collected during the assessment. </a:t>
            </a:r>
            <a:r>
              <a:rPr lang="en" dirty="0" smtClean="0">
                <a:latin typeface="Arial"/>
                <a:ea typeface="Arial"/>
                <a:cs typeface="Arial"/>
                <a:sym typeface="Arial"/>
              </a:rPr>
              <a:t>Also</a:t>
            </a:r>
            <a:r>
              <a:rPr lang="en" dirty="0">
                <a:latin typeface="Arial"/>
                <a:ea typeface="Arial"/>
                <a:cs typeface="Arial"/>
                <a:sym typeface="Arial"/>
              </a:rPr>
              <a:t>, permanent products such as writing </a:t>
            </a:r>
            <a:r>
              <a:rPr lang="en" dirty="0" smtClean="0">
                <a:latin typeface="Arial"/>
                <a:ea typeface="Arial"/>
                <a:cs typeface="Arial"/>
                <a:sym typeface="Arial"/>
              </a:rPr>
              <a:t>samples </a:t>
            </a:r>
            <a:r>
              <a:rPr lang="en" dirty="0">
                <a:latin typeface="Arial"/>
                <a:ea typeface="Arial"/>
                <a:cs typeface="Arial"/>
                <a:sym typeface="Arial"/>
              </a:rPr>
              <a:t>or </a:t>
            </a:r>
            <a:r>
              <a:rPr lang="en" dirty="0" smtClean="0">
                <a:latin typeface="Arial"/>
                <a:ea typeface="Arial"/>
                <a:cs typeface="Arial"/>
                <a:sym typeface="Arial"/>
              </a:rPr>
              <a:t>photos </a:t>
            </a:r>
            <a:r>
              <a:rPr lang="en" dirty="0">
                <a:latin typeface="Arial"/>
                <a:ea typeface="Arial"/>
                <a:cs typeface="Arial"/>
                <a:sym typeface="Arial"/>
              </a:rPr>
              <a:t>can show what a child can do at a point in time and also serve as a good way to show progress that has been made after instruction.  </a:t>
            </a:r>
            <a:endParaRPr dirty="0">
              <a:latin typeface="Arial"/>
              <a:ea typeface="Arial"/>
              <a:cs typeface="Arial"/>
              <a:sym typeface="Arial"/>
            </a:endParaRPr>
          </a:p>
          <a:p>
            <a:pPr marL="444500" marR="0" lvl="0" indent="-285750" algn="l" rtl="0">
              <a:lnSpc>
                <a:spcPct val="100000"/>
              </a:lnSpc>
              <a:spcBef>
                <a:spcPts val="0"/>
              </a:spcBef>
              <a:spcAft>
                <a:spcPts val="0"/>
              </a:spcAft>
              <a:buSzPts val="1100"/>
              <a:buAutoNum type="arabicPeriod"/>
            </a:pPr>
            <a:r>
              <a:rPr lang="en" b="1" dirty="0" smtClean="0">
                <a:latin typeface="Arial"/>
                <a:ea typeface="Arial"/>
                <a:cs typeface="Arial"/>
                <a:sym typeface="Arial"/>
              </a:rPr>
              <a:t>Narrative</a:t>
            </a:r>
            <a:r>
              <a:rPr lang="en" b="0" dirty="0" smtClean="0">
                <a:latin typeface="Arial"/>
                <a:ea typeface="Arial"/>
                <a:cs typeface="Arial"/>
                <a:sym typeface="Arial"/>
              </a:rPr>
              <a:t> - </a:t>
            </a:r>
            <a:r>
              <a:rPr lang="en" dirty="0">
                <a:latin typeface="Arial"/>
                <a:ea typeface="Arial"/>
                <a:cs typeface="Arial"/>
                <a:sym typeface="Arial"/>
              </a:rPr>
              <a:t>As discussed </a:t>
            </a:r>
            <a:r>
              <a:rPr lang="en" dirty="0" smtClean="0">
                <a:latin typeface="Arial"/>
                <a:ea typeface="Arial"/>
                <a:cs typeface="Arial"/>
                <a:sym typeface="Arial"/>
              </a:rPr>
              <a:t>earlier, </a:t>
            </a:r>
            <a:r>
              <a:rPr lang="en" dirty="0">
                <a:latin typeface="Arial"/>
                <a:ea typeface="Arial"/>
                <a:cs typeface="Arial"/>
                <a:sym typeface="Arial"/>
              </a:rPr>
              <a:t>you can use many forms of written narratives to collect data. </a:t>
            </a:r>
            <a:r>
              <a:rPr lang="en" dirty="0" smtClean="0">
                <a:latin typeface="Arial"/>
                <a:ea typeface="Arial"/>
                <a:cs typeface="Arial"/>
                <a:sym typeface="Arial"/>
              </a:rPr>
              <a:t>These </a:t>
            </a:r>
            <a:r>
              <a:rPr lang="en" dirty="0">
                <a:latin typeface="Arial"/>
                <a:ea typeface="Arial"/>
                <a:cs typeface="Arial"/>
                <a:sym typeface="Arial"/>
              </a:rPr>
              <a:t>included anecdotal </a:t>
            </a:r>
            <a:r>
              <a:rPr lang="en" dirty="0" smtClean="0">
                <a:latin typeface="Arial"/>
                <a:ea typeface="Arial"/>
                <a:cs typeface="Arial"/>
                <a:sym typeface="Arial"/>
              </a:rPr>
              <a:t>notes</a:t>
            </a:r>
            <a:r>
              <a:rPr lang="en" baseline="0" dirty="0" smtClean="0">
                <a:latin typeface="Arial"/>
                <a:ea typeface="Arial"/>
                <a:cs typeface="Arial"/>
                <a:sym typeface="Arial"/>
              </a:rPr>
              <a:t> </a:t>
            </a:r>
            <a:r>
              <a:rPr lang="en" dirty="0" smtClean="0">
                <a:latin typeface="Arial"/>
                <a:ea typeface="Arial"/>
                <a:cs typeface="Arial"/>
                <a:sym typeface="Arial"/>
              </a:rPr>
              <a:t>and running </a:t>
            </a:r>
            <a:r>
              <a:rPr lang="en" dirty="0">
                <a:latin typeface="Arial"/>
                <a:ea typeface="Arial"/>
                <a:cs typeface="Arial"/>
                <a:sym typeface="Arial"/>
              </a:rPr>
              <a:t>records</a:t>
            </a:r>
            <a:r>
              <a:rPr lang="en" dirty="0" smtClean="0">
                <a:latin typeface="Arial"/>
                <a:ea typeface="Arial"/>
                <a:cs typeface="Arial"/>
                <a:sym typeface="Arial"/>
              </a:rPr>
              <a:t>. </a:t>
            </a:r>
            <a:r>
              <a:rPr lang="en" dirty="0">
                <a:latin typeface="Arial"/>
                <a:ea typeface="Arial"/>
                <a:cs typeface="Arial"/>
                <a:sym typeface="Arial"/>
              </a:rPr>
              <a:t>These can be combined into a report to show a child’s performance across activities and events. </a:t>
            </a:r>
            <a:r>
              <a:rPr lang="en" dirty="0" smtClean="0">
                <a:latin typeface="Arial"/>
                <a:ea typeface="Arial"/>
                <a:cs typeface="Arial"/>
                <a:sym typeface="Arial"/>
              </a:rPr>
              <a:t>As </a:t>
            </a:r>
            <a:r>
              <a:rPr lang="en" dirty="0">
                <a:latin typeface="Arial"/>
                <a:ea typeface="Arial"/>
                <a:cs typeface="Arial"/>
                <a:sym typeface="Arial"/>
              </a:rPr>
              <a:t>information from CBAs </a:t>
            </a:r>
            <a:r>
              <a:rPr lang="en" dirty="0" smtClean="0">
                <a:latin typeface="Arial"/>
                <a:ea typeface="Arial"/>
                <a:cs typeface="Arial"/>
                <a:sym typeface="Arial"/>
              </a:rPr>
              <a:t>is reviewed, </a:t>
            </a:r>
            <a:r>
              <a:rPr lang="en" dirty="0">
                <a:latin typeface="Arial"/>
                <a:ea typeface="Arial"/>
                <a:cs typeface="Arial"/>
                <a:sym typeface="Arial"/>
              </a:rPr>
              <a:t>the teacher </a:t>
            </a:r>
            <a:r>
              <a:rPr lang="en" dirty="0" smtClean="0">
                <a:latin typeface="Arial"/>
                <a:ea typeface="Arial"/>
                <a:cs typeface="Arial"/>
                <a:sym typeface="Arial"/>
              </a:rPr>
              <a:t>may </a:t>
            </a:r>
            <a:r>
              <a:rPr lang="en" dirty="0">
                <a:latin typeface="Arial"/>
                <a:ea typeface="Arial"/>
                <a:cs typeface="Arial"/>
                <a:sym typeface="Arial"/>
              </a:rPr>
              <a:t>write a summary describing a child or a group of children’s strengths.  </a:t>
            </a:r>
            <a:endParaRPr dirty="0">
              <a:latin typeface="Arial"/>
              <a:ea typeface="Arial"/>
              <a:cs typeface="Arial"/>
              <a:sym typeface="Arial"/>
            </a:endParaRPr>
          </a:p>
          <a:p>
            <a:pPr marL="0" marR="0" lvl="0" indent="0" algn="l" rtl="0">
              <a:lnSpc>
                <a:spcPct val="100000"/>
              </a:lnSpc>
              <a:spcBef>
                <a:spcPts val="0"/>
              </a:spcBef>
              <a:spcAft>
                <a:spcPts val="0"/>
              </a:spcAft>
              <a:buNone/>
            </a:pPr>
            <a:endParaRPr dirty="0">
              <a:latin typeface="Arial"/>
              <a:ea typeface="Arial"/>
              <a:cs typeface="Arial"/>
              <a:sym typeface="Arial"/>
            </a:endParaRPr>
          </a:p>
        </p:txBody>
      </p:sp>
      <p:sp>
        <p:nvSpPr>
          <p:cNvPr id="354" name="Google Shape;354;g4e9fb3c50e_0_206:notes"/>
          <p:cNvSpPr txBox="1"/>
          <p:nvPr/>
        </p:nvSpPr>
        <p:spPr>
          <a:xfrm>
            <a:off x="3884613" y="8685214"/>
            <a:ext cx="2971800" cy="4572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29</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355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e9fb3c50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e9fb3c50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Arial"/>
                <a:ea typeface="Arial"/>
                <a:cs typeface="Arial"/>
                <a:sym typeface="Arial"/>
              </a:rPr>
              <a:t>Review </a:t>
            </a:r>
            <a:r>
              <a:rPr lang="en" dirty="0">
                <a:latin typeface="Arial"/>
                <a:ea typeface="Arial"/>
                <a:cs typeface="Arial"/>
                <a:sym typeface="Arial"/>
              </a:rPr>
              <a:t>the learning objectives and let participants know if they have questions throughout the day to place them in the parking lot </a:t>
            </a:r>
            <a:r>
              <a:rPr lang="en" dirty="0" smtClean="0">
                <a:latin typeface="Arial"/>
                <a:ea typeface="Arial"/>
                <a:cs typeface="Arial"/>
                <a:sym typeface="Arial"/>
              </a:rPr>
              <a:t>(</a:t>
            </a:r>
            <a:r>
              <a:rPr lang="en" b="1" dirty="0" smtClean="0">
                <a:latin typeface="Arial"/>
                <a:ea typeface="Arial"/>
                <a:cs typeface="Arial"/>
                <a:sym typeface="Arial"/>
              </a:rPr>
              <a:t>have </a:t>
            </a:r>
            <a:r>
              <a:rPr lang="en" b="1" dirty="0">
                <a:latin typeface="Arial"/>
                <a:ea typeface="Arial"/>
                <a:cs typeface="Arial"/>
                <a:sym typeface="Arial"/>
              </a:rPr>
              <a:t>sticky notes and a large post it paper </a:t>
            </a:r>
            <a:r>
              <a:rPr lang="en" dirty="0">
                <a:latin typeface="Arial"/>
                <a:ea typeface="Arial"/>
                <a:cs typeface="Arial"/>
                <a:sym typeface="Arial"/>
              </a:rPr>
              <a:t>so that participants can capture their </a:t>
            </a:r>
            <a:r>
              <a:rPr lang="en" dirty="0" smtClean="0">
                <a:latin typeface="Arial"/>
                <a:ea typeface="Arial"/>
                <a:cs typeface="Arial"/>
                <a:sym typeface="Arial"/>
              </a:rPr>
              <a:t>thoughts/questions).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 b="1" dirty="0"/>
              <a:t>Note to presenter: </a:t>
            </a:r>
            <a:r>
              <a:rPr lang="en" dirty="0"/>
              <a:t>Before delivering the content in this module, consider </a:t>
            </a:r>
            <a:r>
              <a:rPr lang="en" dirty="0">
                <a:latin typeface="Arial"/>
                <a:ea typeface="Arial"/>
                <a:cs typeface="Arial"/>
                <a:sym typeface="Arial"/>
              </a:rPr>
              <a:t>review </a:t>
            </a:r>
            <a:r>
              <a:rPr lang="en" i="1" dirty="0">
                <a:latin typeface="Arial"/>
                <a:ea typeface="Arial"/>
                <a:cs typeface="Arial"/>
                <a:sym typeface="Arial"/>
              </a:rPr>
              <a:t>Assessing Young Children in Inclusive Settings: The Blended Practice Approach </a:t>
            </a:r>
            <a:r>
              <a:rPr lang="en" dirty="0">
                <a:latin typeface="Arial"/>
                <a:ea typeface="Arial"/>
                <a:cs typeface="Arial"/>
                <a:sym typeface="Arial"/>
              </a:rPr>
              <a:t>by Jennifer Grisham Brown and Kristie Pretti-Frontczak</a:t>
            </a:r>
            <a:r>
              <a:rPr lang="en" i="1" dirty="0" smtClean="0">
                <a:latin typeface="Arial"/>
                <a:ea typeface="Arial"/>
                <a:cs typeface="Arial"/>
                <a:sym typeface="Arial"/>
              </a:rPr>
              <a:t>. </a:t>
            </a:r>
            <a:r>
              <a:rPr lang="en" dirty="0">
                <a:latin typeface="Arial"/>
                <a:ea typeface="Arial"/>
                <a:cs typeface="Arial"/>
                <a:sym typeface="Arial"/>
              </a:rPr>
              <a:t>See entire reference on </a:t>
            </a:r>
            <a:r>
              <a:rPr lang="en" dirty="0"/>
              <a:t>the last slide in this presentation. </a:t>
            </a:r>
            <a:endParaRPr dirty="0">
              <a:latin typeface="Arial"/>
              <a:ea typeface="Arial"/>
              <a:cs typeface="Arial"/>
              <a:sym typeface="Arial"/>
            </a:endParaRPr>
          </a:p>
        </p:txBody>
      </p:sp>
      <p:sp>
        <p:nvSpPr>
          <p:cNvPr id="169" name="Google Shape;169;g4e9fb3c50e_0_12: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a:t>
            </a:fld>
            <a:endParaRPr sz="1400" dirty="0"/>
          </a:p>
        </p:txBody>
      </p:sp>
    </p:spTree>
    <p:extLst>
      <p:ext uri="{BB962C8B-B14F-4D97-AF65-F5344CB8AC3E}">
        <p14:creationId xmlns:p14="http://schemas.microsoft.com/office/powerpoint/2010/main" val="1709768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4e9fb3c50e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4e9fb3c50e_0_225: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r>
              <a:rPr lang="en" sz="1200" dirty="0" smtClean="0">
                <a:solidFill>
                  <a:schemeClr val="dk1"/>
                </a:solidFill>
                <a:latin typeface="Calibri"/>
                <a:ea typeface="Calibri"/>
                <a:cs typeface="Calibri"/>
                <a:sym typeface="Calibri"/>
              </a:rPr>
              <a:t>Now </a:t>
            </a:r>
            <a:r>
              <a:rPr lang="en" sz="1200" dirty="0">
                <a:solidFill>
                  <a:schemeClr val="dk1"/>
                </a:solidFill>
                <a:latin typeface="Calibri"/>
                <a:ea typeface="Calibri"/>
                <a:cs typeface="Calibri"/>
                <a:sym typeface="Calibri"/>
              </a:rPr>
              <a:t>that you have gone through the process of gathering, documenting, </a:t>
            </a:r>
            <a:r>
              <a:rPr lang="en" sz="1200" dirty="0" smtClean="0">
                <a:solidFill>
                  <a:schemeClr val="dk1"/>
                </a:solidFill>
                <a:latin typeface="Calibri"/>
                <a:ea typeface="Calibri"/>
                <a:cs typeface="Calibri"/>
                <a:sym typeface="Calibri"/>
              </a:rPr>
              <a:t>summarizing, </a:t>
            </a:r>
            <a:r>
              <a:rPr lang="en" sz="1200" dirty="0">
                <a:solidFill>
                  <a:schemeClr val="dk1"/>
                </a:solidFill>
                <a:latin typeface="Calibri"/>
                <a:ea typeface="Calibri"/>
                <a:cs typeface="Calibri"/>
                <a:sym typeface="Calibri"/>
              </a:rPr>
              <a:t>and analyzing data, you need to interpret what the data is telling you. </a:t>
            </a:r>
            <a:r>
              <a:rPr lang="en" sz="1200" dirty="0" smtClean="0">
                <a:solidFill>
                  <a:schemeClr val="dk1"/>
                </a:solidFill>
                <a:latin typeface="Calibri"/>
                <a:ea typeface="Calibri"/>
                <a:cs typeface="Calibri"/>
                <a:sym typeface="Calibri"/>
              </a:rPr>
              <a:t>In </a:t>
            </a:r>
            <a:r>
              <a:rPr lang="en" sz="1200" dirty="0">
                <a:solidFill>
                  <a:schemeClr val="dk1"/>
                </a:solidFill>
                <a:latin typeface="Calibri"/>
                <a:ea typeface="Calibri"/>
                <a:cs typeface="Calibri"/>
                <a:sym typeface="Calibri"/>
              </a:rPr>
              <a:t>other words, you need to make sense of all of the information you have gathered to help information the instruction that will be provided to the child</a:t>
            </a:r>
            <a:r>
              <a:rPr lang="en" sz="1200" dirty="0" smtClean="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SzPts val="1400"/>
              <a:buNone/>
            </a:pPr>
            <a:endParaRPr lang="en" sz="120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types of decisions made from interpreting the information we have discussed throughout this module are designed to guide instruction which leads you to who needs to learn what, if certain outcomes are a higher priority than others, and what type and level of instruction is needed.    </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200" dirty="0">
                <a:solidFill>
                  <a:schemeClr val="dk1"/>
                </a:solidFill>
                <a:latin typeface="Calibri"/>
                <a:ea typeface="Calibri"/>
                <a:cs typeface="Calibri"/>
                <a:sym typeface="Calibri"/>
              </a:rPr>
              <a:t>Before you go further in </a:t>
            </a:r>
            <a:r>
              <a:rPr lang="en" sz="1200" dirty="0" smtClean="0">
                <a:solidFill>
                  <a:schemeClr val="dk1"/>
                </a:solidFill>
                <a:latin typeface="Calibri"/>
                <a:ea typeface="Calibri"/>
                <a:cs typeface="Calibri"/>
                <a:sym typeface="Calibri"/>
              </a:rPr>
              <a:t>interpreting </a:t>
            </a:r>
            <a:r>
              <a:rPr lang="en" sz="1200" dirty="0">
                <a:solidFill>
                  <a:schemeClr val="dk1"/>
                </a:solidFill>
                <a:latin typeface="Calibri"/>
                <a:ea typeface="Calibri"/>
                <a:cs typeface="Calibri"/>
                <a:sym typeface="Calibri"/>
              </a:rPr>
              <a:t>the information </a:t>
            </a:r>
            <a:r>
              <a:rPr lang="en" sz="1200" dirty="0" smtClean="0">
                <a:solidFill>
                  <a:schemeClr val="dk1"/>
                </a:solidFill>
                <a:latin typeface="Calibri"/>
                <a:ea typeface="Calibri"/>
                <a:cs typeface="Calibri"/>
                <a:sym typeface="Calibri"/>
              </a:rPr>
              <a:t>gathered, </a:t>
            </a:r>
            <a:r>
              <a:rPr lang="en" sz="1200" dirty="0">
                <a:solidFill>
                  <a:schemeClr val="dk1"/>
                </a:solidFill>
                <a:latin typeface="Calibri"/>
                <a:ea typeface="Calibri"/>
                <a:cs typeface="Calibri"/>
                <a:sym typeface="Calibri"/>
              </a:rPr>
              <a:t>you should ask if the interpretations that you are making are based on sufficient and accurate data</a:t>
            </a:r>
            <a:r>
              <a:rPr lang="en" sz="1200" dirty="0" smtClean="0">
                <a:solidFill>
                  <a:schemeClr val="dk1"/>
                </a:solidFill>
                <a:latin typeface="Calibri"/>
                <a:ea typeface="Calibri"/>
                <a:cs typeface="Calibri"/>
                <a:sym typeface="Calibri"/>
              </a:rPr>
              <a:t>. </a:t>
            </a:r>
            <a:r>
              <a:rPr lang="en" sz="1200" dirty="0">
                <a:solidFill>
                  <a:schemeClr val="dk1"/>
                </a:solidFill>
                <a:latin typeface="Calibri"/>
                <a:ea typeface="Calibri"/>
                <a:cs typeface="Calibri"/>
                <a:sym typeface="Calibri"/>
              </a:rPr>
              <a:t>See page </a:t>
            </a:r>
            <a:r>
              <a:rPr lang="en" sz="1200" dirty="0" smtClean="0">
                <a:solidFill>
                  <a:schemeClr val="dk1"/>
                </a:solidFill>
                <a:latin typeface="Calibri"/>
                <a:ea typeface="Calibri"/>
                <a:cs typeface="Calibri"/>
                <a:sym typeface="Calibri"/>
              </a:rPr>
              <a:t>170, </a:t>
            </a:r>
            <a:r>
              <a:rPr lang="en" sz="1200" dirty="0">
                <a:solidFill>
                  <a:schemeClr val="dk1"/>
                </a:solidFill>
                <a:latin typeface="Calibri"/>
                <a:ea typeface="Calibri"/>
                <a:cs typeface="Calibri"/>
                <a:sym typeface="Calibri"/>
              </a:rPr>
              <a:t>diagram 7.4 in </a:t>
            </a:r>
            <a:r>
              <a:rPr lang="en" sz="1200" dirty="0" smtClean="0">
                <a:solidFill>
                  <a:schemeClr val="dk1"/>
                </a:solidFill>
                <a:latin typeface="Times New Roman"/>
                <a:ea typeface="Times New Roman"/>
                <a:cs typeface="Times New Roman"/>
                <a:sym typeface="Times New Roman"/>
              </a:rPr>
              <a:t>Grisham-Brown</a:t>
            </a:r>
            <a:r>
              <a:rPr lang="en" sz="1200" dirty="0">
                <a:solidFill>
                  <a:schemeClr val="dk1"/>
                </a:solidFill>
                <a:latin typeface="Times New Roman"/>
                <a:ea typeface="Times New Roman"/>
                <a:cs typeface="Times New Roman"/>
                <a:sym typeface="Times New Roman"/>
              </a:rPr>
              <a:t>, J., </a:t>
            </a:r>
            <a:r>
              <a:rPr lang="en" sz="1200" dirty="0" smtClean="0">
                <a:solidFill>
                  <a:schemeClr val="dk1"/>
                </a:solidFill>
                <a:latin typeface="Times New Roman"/>
                <a:ea typeface="Times New Roman"/>
                <a:cs typeface="Times New Roman"/>
                <a:sym typeface="Times New Roman"/>
              </a:rPr>
              <a:t>&amp; Pretti-Frontczak</a:t>
            </a:r>
            <a:r>
              <a:rPr lang="en" sz="1200" dirty="0">
                <a:solidFill>
                  <a:schemeClr val="dk1"/>
                </a:solidFill>
                <a:latin typeface="Times New Roman"/>
                <a:ea typeface="Times New Roman"/>
                <a:cs typeface="Times New Roman"/>
                <a:sym typeface="Times New Roman"/>
              </a:rPr>
              <a:t>, K. (2011</a:t>
            </a:r>
            <a:r>
              <a:rPr lang="en" sz="1200" dirty="0" smtClean="0">
                <a:solidFill>
                  <a:schemeClr val="dk1"/>
                </a:solidFill>
                <a:latin typeface="Times New Roman"/>
                <a:ea typeface="Times New Roman"/>
                <a:cs typeface="Times New Roman"/>
                <a:sym typeface="Times New Roman"/>
              </a:rPr>
              <a:t>). </a:t>
            </a:r>
            <a:r>
              <a:rPr lang="en" sz="1200" i="1" dirty="0">
                <a:solidFill>
                  <a:schemeClr val="dk1"/>
                </a:solidFill>
                <a:latin typeface="Times New Roman"/>
                <a:ea typeface="Times New Roman"/>
                <a:cs typeface="Times New Roman"/>
                <a:sym typeface="Times New Roman"/>
              </a:rPr>
              <a:t>Assessing </a:t>
            </a:r>
            <a:r>
              <a:rPr lang="en" sz="1200" i="1" dirty="0" smtClean="0">
                <a:solidFill>
                  <a:schemeClr val="dk1"/>
                </a:solidFill>
                <a:latin typeface="Times New Roman"/>
                <a:ea typeface="Times New Roman"/>
                <a:cs typeface="Times New Roman"/>
                <a:sym typeface="Times New Roman"/>
              </a:rPr>
              <a:t>children </a:t>
            </a:r>
            <a:r>
              <a:rPr lang="en" sz="1200" i="1" dirty="0">
                <a:solidFill>
                  <a:schemeClr val="dk1"/>
                </a:solidFill>
                <a:latin typeface="Times New Roman"/>
                <a:ea typeface="Times New Roman"/>
                <a:cs typeface="Times New Roman"/>
                <a:sym typeface="Times New Roman"/>
              </a:rPr>
              <a:t>in </a:t>
            </a:r>
            <a:r>
              <a:rPr lang="en" sz="1200" i="1" dirty="0" smtClean="0">
                <a:solidFill>
                  <a:schemeClr val="dk1"/>
                </a:solidFill>
                <a:latin typeface="Times New Roman"/>
                <a:ea typeface="Times New Roman"/>
                <a:cs typeface="Times New Roman"/>
                <a:sym typeface="Times New Roman"/>
              </a:rPr>
              <a:t>inclusive settings: </a:t>
            </a:r>
            <a:r>
              <a:rPr lang="en" sz="1200" i="1" dirty="0">
                <a:solidFill>
                  <a:schemeClr val="dk1"/>
                </a:solidFill>
                <a:latin typeface="Times New Roman"/>
                <a:ea typeface="Times New Roman"/>
                <a:cs typeface="Times New Roman"/>
                <a:sym typeface="Times New Roman"/>
              </a:rPr>
              <a:t>The </a:t>
            </a:r>
            <a:r>
              <a:rPr lang="en" sz="1200" i="1" dirty="0" smtClean="0">
                <a:solidFill>
                  <a:schemeClr val="dk1"/>
                </a:solidFill>
                <a:latin typeface="Times New Roman"/>
                <a:ea typeface="Times New Roman"/>
                <a:cs typeface="Times New Roman"/>
                <a:sym typeface="Times New Roman"/>
              </a:rPr>
              <a:t>blended practices approach</a:t>
            </a:r>
            <a:r>
              <a:rPr lang="en" sz="1200" i="0" baseline="0" dirty="0" smtClean="0">
                <a:solidFill>
                  <a:schemeClr val="dk1"/>
                </a:solidFill>
                <a:latin typeface="Times New Roman"/>
                <a:ea typeface="Times New Roman"/>
                <a:cs typeface="Times New Roman"/>
                <a:sym typeface="Times New Roman"/>
              </a:rPr>
              <a:t> published by</a:t>
            </a:r>
            <a:r>
              <a:rPr lang="en" sz="1200" dirty="0" smtClean="0">
                <a:solidFill>
                  <a:schemeClr val="dk1"/>
                </a:solidFill>
                <a:latin typeface="Times New Roman"/>
                <a:ea typeface="Times New Roman"/>
                <a:cs typeface="Times New Roman"/>
                <a:sym typeface="Times New Roman"/>
              </a:rPr>
              <a:t>Paul </a:t>
            </a:r>
            <a:r>
              <a:rPr lang="en" sz="1200" dirty="0">
                <a:solidFill>
                  <a:schemeClr val="dk1"/>
                </a:solidFill>
                <a:latin typeface="Times New Roman"/>
                <a:ea typeface="Times New Roman"/>
                <a:cs typeface="Times New Roman"/>
                <a:sym typeface="Times New Roman"/>
              </a:rPr>
              <a:t>H. </a:t>
            </a:r>
            <a:r>
              <a:rPr lang="en" sz="1200" dirty="0" smtClean="0">
                <a:solidFill>
                  <a:schemeClr val="dk1"/>
                </a:solidFill>
                <a:latin typeface="Times New Roman"/>
                <a:ea typeface="Times New Roman"/>
                <a:cs typeface="Times New Roman"/>
                <a:sym typeface="Times New Roman"/>
              </a:rPr>
              <a:t>Brookes.</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363" name="Google Shape;363;g4e9fb3c50e_0_225: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30</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496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4e9fb3c50e_0_216:notes"/>
          <p:cNvSpPr txBox="1">
            <a:spLocks noGrp="1"/>
          </p:cNvSpPr>
          <p:nvPr>
            <p:ph type="body" idx="1"/>
          </p:nvPr>
        </p:nvSpPr>
        <p:spPr>
          <a:xfrm>
            <a:off x="685799" y="4343399"/>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SzPts val="1400"/>
              <a:buNone/>
            </a:pPr>
            <a:r>
              <a:rPr lang="en" dirty="0" smtClean="0"/>
              <a:t>Keep </a:t>
            </a:r>
            <a:r>
              <a:rPr lang="en" dirty="0"/>
              <a:t>in mind regardless of how information was gathered or how the information was summarized, that if it is not used to make decisions about instruction then it was a waste of time. </a:t>
            </a:r>
            <a:r>
              <a:rPr lang="en" dirty="0" smtClean="0"/>
              <a:t> This </a:t>
            </a:r>
            <a:r>
              <a:rPr lang="en" dirty="0"/>
              <a:t>is when you need to ask, who needs to learn what, which skills, concepts and dispositions are a priority, and how to </a:t>
            </a:r>
            <a:r>
              <a:rPr lang="en" dirty="0" smtClean="0"/>
              <a:t>match </a:t>
            </a:r>
            <a:r>
              <a:rPr lang="en" dirty="0"/>
              <a:t>instruction to the identified need. </a:t>
            </a:r>
            <a:endParaRPr dirty="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r>
              <a:rPr lang="en" dirty="0"/>
              <a:t>Let’s take a look at identifying </a:t>
            </a:r>
            <a:r>
              <a:rPr lang="en" dirty="0" smtClean="0"/>
              <a:t>needs</a:t>
            </a:r>
            <a:r>
              <a:rPr lang="en" baseline="0" dirty="0" smtClean="0"/>
              <a:t> which </a:t>
            </a:r>
            <a:r>
              <a:rPr lang="en" dirty="0" smtClean="0"/>
              <a:t>could </a:t>
            </a:r>
            <a:r>
              <a:rPr lang="en" dirty="0"/>
              <a:t>be needs for an individual child or a group of children. </a:t>
            </a:r>
            <a:r>
              <a:rPr lang="en" dirty="0" smtClean="0"/>
              <a:t>One </a:t>
            </a:r>
            <a:r>
              <a:rPr lang="en" dirty="0"/>
              <a:t>way that might be helpful in doing this is using a tiered model such as the one displayed here in the pyramid showing three tiers</a:t>
            </a:r>
            <a:r>
              <a:rPr lang="en" dirty="0" smtClean="0"/>
              <a:t>. </a:t>
            </a:r>
          </a:p>
          <a:p>
            <a:pPr marL="0" marR="0" lvl="0" indent="0" algn="l" rtl="0">
              <a:lnSpc>
                <a:spcPct val="100000"/>
              </a:lnSpc>
              <a:spcBef>
                <a:spcPts val="0"/>
              </a:spcBef>
              <a:spcAft>
                <a:spcPts val="0"/>
              </a:spcAft>
              <a:buSzPts val="1400"/>
              <a:buNone/>
            </a:pPr>
            <a:endParaRPr lang="en" dirty="0" smtClean="0"/>
          </a:p>
          <a:p>
            <a:pPr marL="0" marR="0" lvl="0" indent="0" algn="l" rtl="0">
              <a:lnSpc>
                <a:spcPct val="100000"/>
              </a:lnSpc>
              <a:spcBef>
                <a:spcPts val="0"/>
              </a:spcBef>
              <a:spcAft>
                <a:spcPts val="0"/>
              </a:spcAft>
              <a:buSzPts val="1400"/>
              <a:buNone/>
            </a:pPr>
            <a:r>
              <a:rPr lang="en" dirty="0" smtClean="0"/>
              <a:t>Tier </a:t>
            </a:r>
            <a:r>
              <a:rPr lang="en" dirty="0"/>
              <a:t>1 </a:t>
            </a:r>
            <a:r>
              <a:rPr lang="en" dirty="0" smtClean="0"/>
              <a:t>- Refers </a:t>
            </a:r>
            <a:r>
              <a:rPr lang="en" dirty="0"/>
              <a:t>to the instruction is what all children need to learn. It is generally determined from federal outcomes, state learning standards </a:t>
            </a:r>
            <a:r>
              <a:rPr lang="en" dirty="0" smtClean="0"/>
              <a:t>(</a:t>
            </a:r>
            <a:r>
              <a:rPr lang="en" i="1" dirty="0" smtClean="0"/>
              <a:t>Virginia’s </a:t>
            </a:r>
            <a:r>
              <a:rPr lang="en" i="1" dirty="0"/>
              <a:t>Foundation Blocks for Early Learning: Comprehensive Standards for Four Year </a:t>
            </a:r>
            <a:r>
              <a:rPr lang="en" i="1" dirty="0" smtClean="0"/>
              <a:t>Olds </a:t>
            </a:r>
            <a:r>
              <a:rPr lang="en" u="sng" dirty="0" smtClean="0">
                <a:solidFill>
                  <a:schemeClr val="hlink"/>
                </a:solidFill>
                <a:hlinkClick r:id="rId3"/>
              </a:rPr>
              <a:t>http</a:t>
            </a:r>
            <a:r>
              <a:rPr lang="en" u="sng" dirty="0">
                <a:solidFill>
                  <a:schemeClr val="hlink"/>
                </a:solidFill>
                <a:hlinkClick r:id="rId3"/>
              </a:rPr>
              <a:t>://</a:t>
            </a:r>
            <a:r>
              <a:rPr lang="en" u="sng" dirty="0" smtClean="0">
                <a:solidFill>
                  <a:schemeClr val="hlink"/>
                </a:solidFill>
                <a:hlinkClick r:id="rId3"/>
              </a:rPr>
              <a:t>www.doe.virginia.gov/early-childhood/curriculum/index.shtm</a:t>
            </a:r>
            <a:r>
              <a:rPr lang="en" u="none" baseline="0" dirty="0" smtClean="0">
                <a:solidFill>
                  <a:schemeClr val="tx1"/>
                </a:solidFill>
              </a:rPr>
              <a:t>) </a:t>
            </a:r>
            <a:r>
              <a:rPr lang="en" dirty="0" smtClean="0"/>
              <a:t>and </a:t>
            </a:r>
            <a:r>
              <a:rPr lang="en" dirty="0"/>
              <a:t>generally what is considered age and developmentally appropriate for a given age group</a:t>
            </a:r>
            <a:r>
              <a:rPr lang="en" dirty="0" smtClean="0"/>
              <a:t>. </a:t>
            </a:r>
            <a:r>
              <a:rPr lang="en" dirty="0"/>
              <a:t>If a child’s needs are identified as Tier 1 </a:t>
            </a:r>
            <a:r>
              <a:rPr lang="en" dirty="0" smtClean="0"/>
              <a:t>instruction, </a:t>
            </a:r>
            <a:r>
              <a:rPr lang="en" dirty="0"/>
              <a:t>then think about this as meaning generally the child’s development and growth are considered “on </a:t>
            </a:r>
            <a:r>
              <a:rPr lang="en" dirty="0" smtClean="0"/>
              <a:t>track.”</a:t>
            </a:r>
            <a:endParaRPr dirty="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r>
              <a:rPr lang="en" dirty="0"/>
              <a:t>Tier </a:t>
            </a:r>
            <a:r>
              <a:rPr lang="en" dirty="0" smtClean="0"/>
              <a:t>2 -  </a:t>
            </a:r>
            <a:r>
              <a:rPr lang="en" dirty="0"/>
              <a:t>Instructional needs in this area generally mean the child or children have stalled in their growth around certain concepts or skills that are taught in Tier 1 instruction. </a:t>
            </a:r>
            <a:r>
              <a:rPr lang="en" dirty="0" smtClean="0"/>
              <a:t>In </a:t>
            </a:r>
            <a:r>
              <a:rPr lang="en" dirty="0"/>
              <a:t>other </a:t>
            </a:r>
            <a:r>
              <a:rPr lang="en" dirty="0" smtClean="0"/>
              <a:t>words, </a:t>
            </a:r>
            <a:r>
              <a:rPr lang="en" dirty="0"/>
              <a:t>that child/children have the foundation skills or prerequisites needed but they need more targeted instruction to help them acquire the missing components. </a:t>
            </a:r>
            <a:endParaRPr dirty="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r>
              <a:rPr lang="en" dirty="0"/>
              <a:t>Tier </a:t>
            </a:r>
            <a:r>
              <a:rPr lang="en" dirty="0" smtClean="0"/>
              <a:t>3 - </a:t>
            </a:r>
            <a:r>
              <a:rPr lang="en" dirty="0"/>
              <a:t>If the instructional needs are in this </a:t>
            </a:r>
            <a:r>
              <a:rPr lang="en" dirty="0" smtClean="0"/>
              <a:t>tier, </a:t>
            </a:r>
            <a:r>
              <a:rPr lang="en" dirty="0"/>
              <a:t>it is generally because a child may be missing a foundational or prerequisite skill or concept that is keeping </a:t>
            </a:r>
            <a:r>
              <a:rPr lang="en" dirty="0" smtClean="0"/>
              <a:t>him </a:t>
            </a:r>
            <a:r>
              <a:rPr lang="en" dirty="0"/>
              <a:t>from making progress toward the common outcomes that all are instructed </a:t>
            </a:r>
            <a:r>
              <a:rPr lang="en" dirty="0" smtClean="0"/>
              <a:t>in (Tier </a:t>
            </a:r>
            <a:r>
              <a:rPr lang="en" dirty="0"/>
              <a:t>1) </a:t>
            </a:r>
            <a:r>
              <a:rPr lang="en" b="1" dirty="0"/>
              <a:t>. </a:t>
            </a:r>
            <a:endParaRPr b="1" dirty="0"/>
          </a:p>
        </p:txBody>
      </p:sp>
      <p:sp>
        <p:nvSpPr>
          <p:cNvPr id="369" name="Google Shape;369;g4e9fb3c50e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0714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4ee1f0fbbc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4ee1f0fbb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smtClean="0">
                <a:latin typeface="Times New Roman"/>
                <a:ea typeface="Times New Roman"/>
                <a:cs typeface="Times New Roman"/>
                <a:sym typeface="Times New Roman"/>
              </a:rPr>
              <a:t>Let’s </a:t>
            </a:r>
            <a:r>
              <a:rPr lang="en" sz="1200" dirty="0">
                <a:latin typeface="Times New Roman"/>
                <a:ea typeface="Times New Roman"/>
                <a:cs typeface="Times New Roman"/>
                <a:sym typeface="Times New Roman"/>
              </a:rPr>
              <a:t>take a look of one example of sorting a child’s needs based on a tiered approach</a:t>
            </a:r>
            <a:r>
              <a:rPr lang="en" sz="1200" dirty="0" smtClean="0">
                <a:latin typeface="Times New Roman"/>
                <a:ea typeface="Times New Roman"/>
                <a:cs typeface="Times New Roman"/>
                <a:sym typeface="Times New Roman"/>
              </a:rPr>
              <a:t>.</a:t>
            </a:r>
          </a:p>
          <a:p>
            <a:pPr marL="0" lvl="0" indent="0" algn="l" rtl="0">
              <a:spcBef>
                <a:spcPts val="0"/>
              </a:spcBef>
              <a:spcAft>
                <a:spcPts val="0"/>
              </a:spcAft>
              <a:buNone/>
            </a:pPr>
            <a:r>
              <a:rPr lang="en" sz="1200" b="0" i="1" dirty="0" smtClean="0">
                <a:solidFill>
                  <a:schemeClr val="dk1"/>
                </a:solidFill>
                <a:latin typeface="Times New Roman"/>
                <a:ea typeface="Times New Roman"/>
                <a:cs typeface="Times New Roman"/>
                <a:sym typeface="Times New Roman"/>
              </a:rPr>
              <a:t>Virginia’s </a:t>
            </a:r>
            <a:r>
              <a:rPr lang="en" sz="1200" b="0" i="1" dirty="0">
                <a:solidFill>
                  <a:schemeClr val="dk1"/>
                </a:solidFill>
                <a:latin typeface="Times New Roman"/>
                <a:ea typeface="Times New Roman"/>
                <a:cs typeface="Times New Roman"/>
                <a:sym typeface="Times New Roman"/>
              </a:rPr>
              <a:t>Foundation Blocks for Early Learning: Comprehensive Standards for </a:t>
            </a:r>
            <a:r>
              <a:rPr lang="en" sz="1200" b="0" i="1" dirty="0" smtClean="0">
                <a:solidFill>
                  <a:schemeClr val="dk1"/>
                </a:solidFill>
                <a:latin typeface="Times New Roman"/>
                <a:ea typeface="Times New Roman"/>
                <a:cs typeface="Times New Roman"/>
                <a:sym typeface="Times New Roman"/>
              </a:rPr>
              <a:t>Four-Year-Olds</a:t>
            </a:r>
            <a:r>
              <a:rPr lang="en" sz="1200" b="0" dirty="0" smtClean="0">
                <a:solidFill>
                  <a:schemeClr val="dk1"/>
                </a:solidFill>
                <a:latin typeface="Times New Roman"/>
                <a:ea typeface="Times New Roman"/>
                <a:cs typeface="Times New Roman"/>
                <a:sym typeface="Times New Roman"/>
              </a:rPr>
              <a:t> (</a:t>
            </a:r>
            <a:r>
              <a:rPr lang="en" sz="1200" b="0" u="sng" dirty="0" smtClean="0">
                <a:solidFill>
                  <a:schemeClr val="accent5"/>
                </a:solidFill>
                <a:latin typeface="Times New Roman"/>
                <a:ea typeface="Times New Roman"/>
                <a:cs typeface="Times New Roman"/>
                <a:sym typeface="Times New Roman"/>
                <a:hlinkClick r:id="rId3"/>
              </a:rPr>
              <a:t>http://www.doe.virginia.gov/early-childhood/curriculum/index.shtm</a:t>
            </a:r>
            <a:r>
              <a:rPr lang="en" sz="1200" b="0" dirty="0" smtClean="0">
                <a:solidFill>
                  <a:schemeClr val="dk1"/>
                </a:solidFill>
                <a:latin typeface="Times New Roman"/>
                <a:ea typeface="Times New Roman"/>
                <a:cs typeface="Times New Roman"/>
                <a:sym typeface="Times New Roman"/>
              </a:rPr>
              <a:t>) lists </a:t>
            </a:r>
            <a:r>
              <a:rPr lang="en" sz="1200" b="0" dirty="0">
                <a:solidFill>
                  <a:schemeClr val="dk1"/>
                </a:solidFill>
                <a:latin typeface="Times New Roman"/>
                <a:ea typeface="Times New Roman"/>
                <a:cs typeface="Times New Roman"/>
                <a:sym typeface="Times New Roman"/>
              </a:rPr>
              <a:t>a math standard for a </a:t>
            </a:r>
            <a:r>
              <a:rPr lang="en" sz="1200" b="0" dirty="0" smtClean="0">
                <a:solidFill>
                  <a:schemeClr val="dk1"/>
                </a:solidFill>
                <a:latin typeface="Times New Roman"/>
                <a:ea typeface="Times New Roman"/>
                <a:cs typeface="Times New Roman"/>
                <a:sym typeface="Times New Roman"/>
              </a:rPr>
              <a:t>4-year-old </a:t>
            </a:r>
            <a:r>
              <a:rPr lang="en" sz="1200" b="0" dirty="0">
                <a:solidFill>
                  <a:schemeClr val="dk1"/>
                </a:solidFill>
                <a:latin typeface="Times New Roman"/>
                <a:ea typeface="Times New Roman"/>
                <a:cs typeface="Times New Roman"/>
                <a:sym typeface="Times New Roman"/>
              </a:rPr>
              <a:t>being able to count forward to 20.  </a:t>
            </a:r>
            <a:endParaRPr sz="1200" b="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dirty="0" smtClean="0">
                <a:solidFill>
                  <a:schemeClr val="dk1"/>
                </a:solidFill>
                <a:latin typeface="Times New Roman"/>
                <a:ea typeface="Times New Roman"/>
                <a:cs typeface="Times New Roman"/>
                <a:sym typeface="Times New Roman"/>
              </a:rPr>
              <a:t>However </a:t>
            </a:r>
            <a:r>
              <a:rPr lang="en" sz="1200" dirty="0">
                <a:solidFill>
                  <a:schemeClr val="dk1"/>
                </a:solidFill>
                <a:latin typeface="Times New Roman"/>
                <a:ea typeface="Times New Roman"/>
                <a:cs typeface="Times New Roman"/>
                <a:sym typeface="Times New Roman"/>
              </a:rPr>
              <a:t>in order to do this </a:t>
            </a:r>
            <a:r>
              <a:rPr lang="en" sz="1200" dirty="0" smtClean="0">
                <a:solidFill>
                  <a:schemeClr val="dk1"/>
                </a:solidFill>
                <a:latin typeface="Times New Roman"/>
                <a:ea typeface="Times New Roman"/>
                <a:cs typeface="Times New Roman"/>
                <a:sym typeface="Times New Roman"/>
              </a:rPr>
              <a:t>skill, </a:t>
            </a:r>
            <a:r>
              <a:rPr lang="en" sz="1200" dirty="0">
                <a:solidFill>
                  <a:schemeClr val="dk1"/>
                </a:solidFill>
                <a:latin typeface="Times New Roman"/>
                <a:ea typeface="Times New Roman"/>
                <a:cs typeface="Times New Roman"/>
                <a:sym typeface="Times New Roman"/>
              </a:rPr>
              <a:t>the child must have some component or underlying skills before </a:t>
            </a:r>
            <a:r>
              <a:rPr lang="en" sz="1200" dirty="0" smtClean="0">
                <a:solidFill>
                  <a:schemeClr val="dk1"/>
                </a:solidFill>
                <a:latin typeface="Times New Roman"/>
                <a:ea typeface="Times New Roman"/>
                <a:cs typeface="Times New Roman"/>
                <a:sym typeface="Times New Roman"/>
              </a:rPr>
              <a:t>he </a:t>
            </a:r>
            <a:r>
              <a:rPr lang="en" sz="1200" dirty="0">
                <a:solidFill>
                  <a:schemeClr val="dk1"/>
                </a:solidFill>
                <a:latin typeface="Times New Roman"/>
                <a:ea typeface="Times New Roman"/>
                <a:cs typeface="Times New Roman"/>
                <a:sym typeface="Times New Roman"/>
              </a:rPr>
              <a:t>can count to 20. </a:t>
            </a:r>
            <a:r>
              <a:rPr lang="en" sz="1200" dirty="0" smtClean="0">
                <a:solidFill>
                  <a:schemeClr val="dk1"/>
                </a:solidFill>
                <a:latin typeface="Times New Roman"/>
                <a:ea typeface="Times New Roman"/>
                <a:cs typeface="Times New Roman"/>
                <a:sym typeface="Times New Roman"/>
              </a:rPr>
              <a:t>For </a:t>
            </a:r>
            <a:r>
              <a:rPr lang="en" sz="1200" dirty="0">
                <a:solidFill>
                  <a:schemeClr val="dk1"/>
                </a:solidFill>
                <a:latin typeface="Times New Roman"/>
                <a:ea typeface="Times New Roman"/>
                <a:cs typeface="Times New Roman"/>
                <a:sym typeface="Times New Roman"/>
              </a:rPr>
              <a:t>example, </a:t>
            </a:r>
            <a:r>
              <a:rPr lang="en" sz="1200" dirty="0" smtClean="0">
                <a:solidFill>
                  <a:schemeClr val="dk1"/>
                </a:solidFill>
                <a:latin typeface="Times New Roman"/>
                <a:ea typeface="Times New Roman"/>
                <a:cs typeface="Times New Roman"/>
                <a:sym typeface="Times New Roman"/>
              </a:rPr>
              <a:t>he needs </a:t>
            </a:r>
            <a:r>
              <a:rPr lang="en" sz="1200" dirty="0">
                <a:solidFill>
                  <a:schemeClr val="dk1"/>
                </a:solidFill>
                <a:latin typeface="Times New Roman"/>
                <a:ea typeface="Times New Roman"/>
                <a:cs typeface="Times New Roman"/>
                <a:sym typeface="Times New Roman"/>
              </a:rPr>
              <a:t>to understand </a:t>
            </a:r>
            <a:r>
              <a:rPr lang="en" sz="1200" dirty="0" smtClean="0">
                <a:solidFill>
                  <a:schemeClr val="dk1"/>
                </a:solidFill>
                <a:latin typeface="Times New Roman"/>
                <a:ea typeface="Times New Roman"/>
                <a:cs typeface="Times New Roman"/>
                <a:sym typeface="Times New Roman"/>
              </a:rPr>
              <a:t>1:1 </a:t>
            </a:r>
            <a:r>
              <a:rPr lang="en" sz="1200" dirty="0">
                <a:solidFill>
                  <a:schemeClr val="dk1"/>
                </a:solidFill>
                <a:latin typeface="Times New Roman"/>
                <a:ea typeface="Times New Roman"/>
                <a:cs typeface="Times New Roman"/>
                <a:sym typeface="Times New Roman"/>
              </a:rPr>
              <a:t>correspondance</a:t>
            </a:r>
            <a:r>
              <a:rPr lang="en" sz="1200" b="1" dirty="0">
                <a:solidFill>
                  <a:schemeClr val="dk1"/>
                </a:solidFill>
                <a:latin typeface="Times New Roman"/>
                <a:ea typeface="Times New Roman"/>
                <a:cs typeface="Times New Roman"/>
                <a:sym typeface="Times New Roman"/>
              </a:rPr>
              <a:t>. </a:t>
            </a:r>
            <a:r>
              <a:rPr lang="en" sz="1200" b="0" dirty="0">
                <a:solidFill>
                  <a:srgbClr val="333333"/>
                </a:solidFill>
                <a:latin typeface="Times New Roman"/>
                <a:ea typeface="Times New Roman"/>
                <a:cs typeface="Times New Roman"/>
                <a:sym typeface="Times New Roman"/>
              </a:rPr>
              <a:t>One-to-one correspondence </a:t>
            </a:r>
            <a:r>
              <a:rPr lang="en" sz="1200" dirty="0">
                <a:solidFill>
                  <a:srgbClr val="333333"/>
                </a:solidFill>
                <a:latin typeface="Times New Roman"/>
                <a:ea typeface="Times New Roman"/>
                <a:cs typeface="Times New Roman"/>
                <a:sym typeface="Times New Roman"/>
              </a:rPr>
              <a:t>is being able to use this knowledge to skillfully count an actual number of objects. A child </a:t>
            </a:r>
            <a:r>
              <a:rPr lang="en" sz="1200" dirty="0" smtClean="0">
                <a:solidFill>
                  <a:srgbClr val="333333"/>
                </a:solidFill>
                <a:latin typeface="Times New Roman"/>
                <a:ea typeface="Times New Roman"/>
                <a:cs typeface="Times New Roman"/>
                <a:sym typeface="Times New Roman"/>
              </a:rPr>
              <a:t>who </a:t>
            </a:r>
            <a:r>
              <a:rPr lang="en" sz="1200" dirty="0">
                <a:solidFill>
                  <a:srgbClr val="333333"/>
                </a:solidFill>
                <a:latin typeface="Times New Roman"/>
                <a:ea typeface="Times New Roman"/>
                <a:cs typeface="Times New Roman"/>
                <a:sym typeface="Times New Roman"/>
              </a:rPr>
              <a:t>understands one-to-one correspondence knows that 2 cookies = 2 or that 5 raisins = 5.</a:t>
            </a:r>
            <a:r>
              <a:rPr lang="en" sz="1200" b="1" dirty="0">
                <a:solidFill>
                  <a:schemeClr val="dk1"/>
                </a:solidFill>
                <a:latin typeface="Times New Roman"/>
                <a:ea typeface="Times New Roman"/>
                <a:cs typeface="Times New Roman"/>
                <a:sym typeface="Times New Roman"/>
              </a:rPr>
              <a:t> </a:t>
            </a:r>
            <a:r>
              <a:rPr lang="en" sz="1200" b="0" dirty="0" smtClean="0">
                <a:solidFill>
                  <a:schemeClr val="dk1"/>
                </a:solidFill>
                <a:latin typeface="Times New Roman"/>
                <a:ea typeface="Times New Roman"/>
                <a:cs typeface="Times New Roman"/>
                <a:sym typeface="Times New Roman"/>
              </a:rPr>
              <a:t>S</a:t>
            </a:r>
            <a:r>
              <a:rPr lang="en" sz="1200" dirty="0" smtClean="0">
                <a:solidFill>
                  <a:srgbClr val="333333"/>
                </a:solidFill>
                <a:latin typeface="Times New Roman"/>
                <a:ea typeface="Times New Roman"/>
                <a:cs typeface="Times New Roman"/>
                <a:sym typeface="Times New Roman"/>
              </a:rPr>
              <a:t>aying </a:t>
            </a:r>
            <a:r>
              <a:rPr lang="en" sz="1200" dirty="0">
                <a:solidFill>
                  <a:srgbClr val="333333"/>
                </a:solidFill>
                <a:latin typeface="Times New Roman"/>
                <a:ea typeface="Times New Roman"/>
                <a:cs typeface="Times New Roman"/>
                <a:sym typeface="Times New Roman"/>
              </a:rPr>
              <a:t>“1,2,3,4,5" but </a:t>
            </a:r>
            <a:r>
              <a:rPr lang="en" sz="1200" dirty="0" smtClean="0">
                <a:solidFill>
                  <a:srgbClr val="333333"/>
                </a:solidFill>
                <a:latin typeface="Times New Roman"/>
                <a:ea typeface="Times New Roman"/>
                <a:cs typeface="Times New Roman"/>
                <a:sym typeface="Times New Roman"/>
              </a:rPr>
              <a:t>skipping </a:t>
            </a:r>
            <a:r>
              <a:rPr lang="en" sz="1200" dirty="0">
                <a:solidFill>
                  <a:srgbClr val="333333"/>
                </a:solidFill>
                <a:latin typeface="Times New Roman"/>
                <a:ea typeface="Times New Roman"/>
                <a:cs typeface="Times New Roman"/>
                <a:sym typeface="Times New Roman"/>
              </a:rPr>
              <a:t>an </a:t>
            </a:r>
            <a:r>
              <a:rPr lang="en" sz="1200" dirty="0" smtClean="0">
                <a:solidFill>
                  <a:srgbClr val="333333"/>
                </a:solidFill>
                <a:latin typeface="Times New Roman"/>
                <a:ea typeface="Times New Roman"/>
                <a:cs typeface="Times New Roman"/>
                <a:sym typeface="Times New Roman"/>
              </a:rPr>
              <a:t>object, or counting an object twice, is not 1:1 correspondence. Children </a:t>
            </a:r>
            <a:r>
              <a:rPr lang="en" sz="1200" dirty="0">
                <a:solidFill>
                  <a:srgbClr val="333333"/>
                </a:solidFill>
                <a:latin typeface="Times New Roman"/>
                <a:ea typeface="Times New Roman"/>
                <a:cs typeface="Times New Roman"/>
                <a:sym typeface="Times New Roman"/>
              </a:rPr>
              <a:t>need many opportunities to practice saying one number with one object. Also, during the preschool years, children begin to recognize and write numerals.</a:t>
            </a:r>
            <a:endParaRPr sz="12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b="0" dirty="0" smtClean="0">
                <a:solidFill>
                  <a:schemeClr val="dk1"/>
                </a:solidFill>
                <a:latin typeface="Times New Roman"/>
                <a:ea typeface="Times New Roman"/>
                <a:cs typeface="Times New Roman"/>
                <a:sym typeface="Times New Roman"/>
              </a:rPr>
              <a:t>In </a:t>
            </a:r>
            <a:r>
              <a:rPr lang="en" sz="1200" b="0" dirty="0">
                <a:solidFill>
                  <a:schemeClr val="dk1"/>
                </a:solidFill>
                <a:latin typeface="Times New Roman"/>
                <a:ea typeface="Times New Roman"/>
                <a:cs typeface="Times New Roman"/>
                <a:sym typeface="Times New Roman"/>
              </a:rPr>
              <a:t>Tier </a:t>
            </a:r>
            <a:r>
              <a:rPr lang="en" sz="1200" b="0" dirty="0" smtClean="0">
                <a:solidFill>
                  <a:schemeClr val="dk1"/>
                </a:solidFill>
                <a:latin typeface="Times New Roman"/>
                <a:ea typeface="Times New Roman"/>
                <a:cs typeface="Times New Roman"/>
                <a:sym typeface="Times New Roman"/>
              </a:rPr>
              <a:t>3, </a:t>
            </a:r>
            <a:r>
              <a:rPr lang="en" sz="1200" b="0" dirty="0">
                <a:solidFill>
                  <a:schemeClr val="dk1"/>
                </a:solidFill>
                <a:latin typeface="Times New Roman"/>
                <a:ea typeface="Times New Roman"/>
                <a:cs typeface="Times New Roman"/>
                <a:sym typeface="Times New Roman"/>
              </a:rPr>
              <a:t>the foundational skill that might be missing is the ability </a:t>
            </a:r>
            <a:r>
              <a:rPr lang="en" sz="1200" b="0" dirty="0" smtClean="0">
                <a:solidFill>
                  <a:schemeClr val="dk1"/>
                </a:solidFill>
                <a:latin typeface="Times New Roman"/>
                <a:ea typeface="Times New Roman"/>
                <a:cs typeface="Times New Roman"/>
                <a:sym typeface="Times New Roman"/>
              </a:rPr>
              <a:t>to</a:t>
            </a:r>
            <a:r>
              <a:rPr lang="en" sz="1200" b="0" dirty="0" smtClean="0">
                <a:solidFill>
                  <a:srgbClr val="333333"/>
                </a:solidFill>
                <a:latin typeface="Times New Roman"/>
                <a:ea typeface="Times New Roman"/>
                <a:cs typeface="Times New Roman"/>
                <a:sym typeface="Times New Roman"/>
              </a:rPr>
              <a:t> </a:t>
            </a:r>
            <a:r>
              <a:rPr lang="en" sz="1200" dirty="0">
                <a:solidFill>
                  <a:srgbClr val="333333"/>
                </a:solidFill>
                <a:latin typeface="Times New Roman"/>
                <a:ea typeface="Times New Roman"/>
                <a:cs typeface="Times New Roman"/>
                <a:sym typeface="Times New Roman"/>
              </a:rPr>
              <a:t>recognizing numbers from one to 20. In order to count forward to 20 </a:t>
            </a:r>
            <a:r>
              <a:rPr lang="en" sz="1200" dirty="0" smtClean="0">
                <a:solidFill>
                  <a:srgbClr val="333333"/>
                </a:solidFill>
                <a:latin typeface="Times New Roman"/>
                <a:ea typeface="Times New Roman"/>
                <a:cs typeface="Times New Roman"/>
                <a:sym typeface="Times New Roman"/>
              </a:rPr>
              <a:t>(the </a:t>
            </a:r>
            <a:r>
              <a:rPr lang="en" sz="1200" dirty="0">
                <a:solidFill>
                  <a:srgbClr val="333333"/>
                </a:solidFill>
                <a:latin typeface="Times New Roman"/>
                <a:ea typeface="Times New Roman"/>
                <a:cs typeface="Times New Roman"/>
                <a:sym typeface="Times New Roman"/>
              </a:rPr>
              <a:t>standard) </a:t>
            </a:r>
            <a:r>
              <a:rPr lang="en" sz="1200" dirty="0" smtClean="0">
                <a:solidFill>
                  <a:srgbClr val="333333"/>
                </a:solidFill>
                <a:latin typeface="Times New Roman"/>
                <a:ea typeface="Times New Roman"/>
                <a:cs typeface="Times New Roman"/>
                <a:sym typeface="Times New Roman"/>
              </a:rPr>
              <a:t>children </a:t>
            </a:r>
            <a:r>
              <a:rPr lang="en" sz="1200" dirty="0">
                <a:solidFill>
                  <a:srgbClr val="333333"/>
                </a:solidFill>
                <a:latin typeface="Times New Roman"/>
                <a:ea typeface="Times New Roman"/>
                <a:cs typeface="Times New Roman"/>
                <a:sym typeface="Times New Roman"/>
              </a:rPr>
              <a:t>need to learn the number names as well as recognize the number symbols.</a:t>
            </a:r>
            <a:endParaRPr sz="12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latin typeface="Times New Roman"/>
              <a:ea typeface="Times New Roman"/>
              <a:cs typeface="Times New Roman"/>
              <a:sym typeface="Times New Roman"/>
            </a:endParaRPr>
          </a:p>
        </p:txBody>
      </p:sp>
      <p:sp>
        <p:nvSpPr>
          <p:cNvPr id="379" name="Google Shape;379;g4ee1f0fbbc_1_1: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32</a:t>
            </a:fld>
            <a:endParaRPr sz="1400" dirty="0"/>
          </a:p>
        </p:txBody>
      </p:sp>
    </p:spTree>
    <p:extLst>
      <p:ext uri="{BB962C8B-B14F-4D97-AF65-F5344CB8AC3E}">
        <p14:creationId xmlns:p14="http://schemas.microsoft.com/office/powerpoint/2010/main" val="1981747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ee1f0fbbc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ee1f0fbbc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smtClean="0">
                <a:solidFill>
                  <a:srgbClr val="333333"/>
                </a:solidFill>
                <a:latin typeface="Times New Roman"/>
                <a:ea typeface="Times New Roman"/>
                <a:cs typeface="Times New Roman"/>
                <a:sym typeface="Times New Roman"/>
              </a:rPr>
              <a:t>Once </a:t>
            </a:r>
            <a:r>
              <a:rPr lang="en" sz="1200" dirty="0">
                <a:solidFill>
                  <a:srgbClr val="333333"/>
                </a:solidFill>
                <a:latin typeface="Times New Roman"/>
                <a:ea typeface="Times New Roman"/>
                <a:cs typeface="Times New Roman"/>
                <a:sym typeface="Times New Roman"/>
              </a:rPr>
              <a:t>needs have been identified, you might see that several children in the class have similar instructional needs </a:t>
            </a:r>
            <a:r>
              <a:rPr lang="en" sz="1200" dirty="0" smtClean="0">
                <a:solidFill>
                  <a:srgbClr val="333333"/>
                </a:solidFill>
                <a:latin typeface="Times New Roman"/>
                <a:ea typeface="Times New Roman"/>
                <a:cs typeface="Times New Roman"/>
                <a:sym typeface="Times New Roman"/>
              </a:rPr>
              <a:t>(Tier </a:t>
            </a:r>
            <a:r>
              <a:rPr lang="en" sz="1200" dirty="0">
                <a:solidFill>
                  <a:srgbClr val="333333"/>
                </a:solidFill>
                <a:latin typeface="Times New Roman"/>
                <a:ea typeface="Times New Roman"/>
                <a:cs typeface="Times New Roman"/>
                <a:sym typeface="Times New Roman"/>
              </a:rPr>
              <a:t>2 or 3) or that you have children needing all levels of instructional needs. </a:t>
            </a:r>
            <a:r>
              <a:rPr lang="en" sz="1200" dirty="0" smtClean="0">
                <a:solidFill>
                  <a:srgbClr val="333333"/>
                </a:solidFill>
                <a:latin typeface="Times New Roman"/>
                <a:ea typeface="Times New Roman"/>
                <a:cs typeface="Times New Roman"/>
                <a:sym typeface="Times New Roman"/>
              </a:rPr>
              <a:t>In </a:t>
            </a:r>
            <a:r>
              <a:rPr lang="en" sz="1200" dirty="0">
                <a:solidFill>
                  <a:srgbClr val="333333"/>
                </a:solidFill>
                <a:latin typeface="Times New Roman"/>
                <a:ea typeface="Times New Roman"/>
                <a:cs typeface="Times New Roman"/>
                <a:sym typeface="Times New Roman"/>
              </a:rPr>
              <a:t>this case it is important to prioritize these since it is hard, if not impossible, to provide instruction to address higher level instructional needs when multiple children need Tier 1, </a:t>
            </a:r>
            <a:r>
              <a:rPr lang="en" sz="1200" dirty="0" smtClean="0">
                <a:solidFill>
                  <a:srgbClr val="333333"/>
                </a:solidFill>
                <a:latin typeface="Times New Roman"/>
                <a:ea typeface="Times New Roman"/>
                <a:cs typeface="Times New Roman"/>
                <a:sym typeface="Times New Roman"/>
              </a:rPr>
              <a:t>2, </a:t>
            </a:r>
            <a:r>
              <a:rPr lang="en" sz="1200" dirty="0">
                <a:solidFill>
                  <a:srgbClr val="333333"/>
                </a:solidFill>
                <a:latin typeface="Times New Roman"/>
                <a:ea typeface="Times New Roman"/>
                <a:cs typeface="Times New Roman"/>
                <a:sym typeface="Times New Roman"/>
              </a:rPr>
              <a:t>and 3 needs.    </a:t>
            </a:r>
            <a:endParaRPr sz="1200" dirty="0">
              <a:solidFill>
                <a:srgbClr val="333333"/>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rgbClr val="333333"/>
              </a:solidFill>
              <a:latin typeface="Times New Roman"/>
              <a:ea typeface="Times New Roman"/>
              <a:cs typeface="Times New Roman"/>
              <a:sym typeface="Times New Roman"/>
            </a:endParaRPr>
          </a:p>
          <a:p>
            <a:pPr marL="0" lvl="0" indent="0" algn="l" rtl="0">
              <a:spcBef>
                <a:spcPts val="0"/>
              </a:spcBef>
              <a:spcAft>
                <a:spcPts val="0"/>
              </a:spcAft>
              <a:buNone/>
            </a:pPr>
            <a:r>
              <a:rPr lang="en" sz="1200" dirty="0">
                <a:solidFill>
                  <a:srgbClr val="333333"/>
                </a:solidFill>
                <a:latin typeface="Times New Roman"/>
                <a:ea typeface="Times New Roman"/>
                <a:cs typeface="Times New Roman"/>
                <a:sym typeface="Times New Roman"/>
              </a:rPr>
              <a:t>When prioritizing, think about which outcomes will benefit the child not only to make progress in the classroom, but also at home and in the community. </a:t>
            </a:r>
            <a:r>
              <a:rPr lang="en" sz="1200" dirty="0" smtClean="0">
                <a:solidFill>
                  <a:srgbClr val="333333"/>
                </a:solidFill>
                <a:latin typeface="Times New Roman"/>
                <a:ea typeface="Times New Roman"/>
                <a:cs typeface="Times New Roman"/>
                <a:sym typeface="Times New Roman"/>
              </a:rPr>
              <a:t>There </a:t>
            </a:r>
            <a:r>
              <a:rPr lang="en" sz="1200" dirty="0">
                <a:solidFill>
                  <a:srgbClr val="333333"/>
                </a:solidFill>
                <a:latin typeface="Times New Roman"/>
                <a:ea typeface="Times New Roman"/>
                <a:cs typeface="Times New Roman"/>
                <a:sym typeface="Times New Roman"/>
              </a:rPr>
              <a:t>are several ways to prioritize </a:t>
            </a:r>
            <a:r>
              <a:rPr lang="en" sz="1200" dirty="0" smtClean="0">
                <a:solidFill>
                  <a:srgbClr val="333333"/>
                </a:solidFill>
                <a:latin typeface="Times New Roman"/>
                <a:ea typeface="Times New Roman"/>
                <a:cs typeface="Times New Roman"/>
                <a:sym typeface="Times New Roman"/>
              </a:rPr>
              <a:t>skills: </a:t>
            </a:r>
            <a:endParaRPr sz="1200" dirty="0">
              <a:solidFill>
                <a:srgbClr val="333333"/>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rgbClr val="333333"/>
              </a:solidFill>
              <a:latin typeface="Times New Roman"/>
              <a:ea typeface="Times New Roman"/>
              <a:cs typeface="Times New Roman"/>
              <a:sym typeface="Times New Roman"/>
            </a:endParaRPr>
          </a:p>
          <a:p>
            <a:pPr marL="457200" lvl="0" indent="-228600" algn="l" rtl="0">
              <a:spcBef>
                <a:spcPts val="0"/>
              </a:spcBef>
              <a:spcAft>
                <a:spcPts val="0"/>
              </a:spcAft>
              <a:buNone/>
            </a:pPr>
            <a:r>
              <a:rPr lang="en" sz="1200" dirty="0" smtClean="0">
                <a:solidFill>
                  <a:srgbClr val="333333"/>
                </a:solidFill>
                <a:latin typeface="Times New Roman"/>
                <a:ea typeface="Times New Roman"/>
                <a:cs typeface="Times New Roman"/>
                <a:sym typeface="Times New Roman"/>
              </a:rPr>
              <a:t>Developmental sequences - In </a:t>
            </a:r>
            <a:r>
              <a:rPr lang="en" sz="1200" dirty="0">
                <a:solidFill>
                  <a:srgbClr val="333333"/>
                </a:solidFill>
                <a:latin typeface="Times New Roman"/>
                <a:ea typeface="Times New Roman"/>
                <a:cs typeface="Times New Roman"/>
                <a:sym typeface="Times New Roman"/>
              </a:rPr>
              <a:t>which order skills and concepts need to </a:t>
            </a:r>
            <a:r>
              <a:rPr lang="en" sz="1200" dirty="0" smtClean="0">
                <a:solidFill>
                  <a:srgbClr val="333333"/>
                </a:solidFill>
                <a:latin typeface="Times New Roman"/>
                <a:ea typeface="Times New Roman"/>
                <a:cs typeface="Times New Roman"/>
                <a:sym typeface="Times New Roman"/>
              </a:rPr>
              <a:t>be taught </a:t>
            </a:r>
            <a:r>
              <a:rPr lang="en" sz="1200" dirty="0">
                <a:solidFill>
                  <a:srgbClr val="333333"/>
                </a:solidFill>
                <a:latin typeface="Times New Roman"/>
                <a:ea typeface="Times New Roman"/>
                <a:cs typeface="Times New Roman"/>
                <a:sym typeface="Times New Roman"/>
              </a:rPr>
              <a:t>and learned according to </a:t>
            </a:r>
            <a:r>
              <a:rPr lang="en" sz="1200" dirty="0" smtClean="0">
                <a:solidFill>
                  <a:srgbClr val="333333"/>
                </a:solidFill>
                <a:latin typeface="Times New Roman"/>
                <a:ea typeface="Times New Roman"/>
                <a:cs typeface="Times New Roman"/>
                <a:sym typeface="Times New Roman"/>
              </a:rPr>
              <a:t>development </a:t>
            </a:r>
            <a:endParaRPr sz="1200" dirty="0">
              <a:solidFill>
                <a:srgbClr val="333333"/>
              </a:solidFill>
              <a:latin typeface="Times New Roman"/>
              <a:ea typeface="Times New Roman"/>
              <a:cs typeface="Times New Roman"/>
              <a:sym typeface="Times New Roman"/>
            </a:endParaRPr>
          </a:p>
          <a:p>
            <a:pPr marL="457200" lvl="0" indent="-228600" algn="l" rtl="0">
              <a:spcBef>
                <a:spcPts val="0"/>
              </a:spcBef>
              <a:spcAft>
                <a:spcPts val="0"/>
              </a:spcAft>
              <a:buNone/>
            </a:pPr>
            <a:endParaRPr sz="1200" dirty="0">
              <a:solidFill>
                <a:srgbClr val="333333"/>
              </a:solidFill>
              <a:latin typeface="Times New Roman"/>
              <a:ea typeface="Times New Roman"/>
              <a:cs typeface="Times New Roman"/>
              <a:sym typeface="Times New Roman"/>
            </a:endParaRPr>
          </a:p>
          <a:p>
            <a:pPr marL="457200" lvl="0" indent="-228600" algn="l" rtl="0">
              <a:spcBef>
                <a:spcPts val="0"/>
              </a:spcBef>
              <a:spcAft>
                <a:spcPts val="0"/>
              </a:spcAft>
              <a:buNone/>
            </a:pPr>
            <a:r>
              <a:rPr lang="en" sz="1200" dirty="0">
                <a:solidFill>
                  <a:srgbClr val="333333"/>
                </a:solidFill>
                <a:latin typeface="Times New Roman"/>
                <a:ea typeface="Times New Roman"/>
                <a:cs typeface="Times New Roman"/>
                <a:sym typeface="Times New Roman"/>
              </a:rPr>
              <a:t>Pedagogical sequence refers to sequences that are based on research and experience and tell how to best teach a particular skill or concept</a:t>
            </a:r>
            <a:endParaRPr sz="1200" dirty="0">
              <a:solidFill>
                <a:srgbClr val="333333"/>
              </a:solidFill>
              <a:latin typeface="Times New Roman"/>
              <a:ea typeface="Times New Roman"/>
              <a:cs typeface="Times New Roman"/>
              <a:sym typeface="Times New Roman"/>
            </a:endParaRPr>
          </a:p>
          <a:p>
            <a:pPr marL="457200" lvl="0" indent="-228600" algn="l" rtl="0">
              <a:spcBef>
                <a:spcPts val="0"/>
              </a:spcBef>
              <a:spcAft>
                <a:spcPts val="0"/>
              </a:spcAft>
              <a:buNone/>
            </a:pPr>
            <a:endParaRPr sz="1200" dirty="0">
              <a:solidFill>
                <a:srgbClr val="333333"/>
              </a:solidFill>
              <a:latin typeface="Times New Roman"/>
              <a:ea typeface="Times New Roman"/>
              <a:cs typeface="Times New Roman"/>
              <a:sym typeface="Times New Roman"/>
            </a:endParaRPr>
          </a:p>
          <a:p>
            <a:pPr marL="457200" lvl="0" indent="-228600" algn="l" rtl="0">
              <a:spcBef>
                <a:spcPts val="0"/>
              </a:spcBef>
              <a:spcAft>
                <a:spcPts val="0"/>
              </a:spcAft>
              <a:buNone/>
            </a:pPr>
            <a:r>
              <a:rPr lang="en" sz="1200" dirty="0">
                <a:solidFill>
                  <a:srgbClr val="333333"/>
                </a:solidFill>
                <a:latin typeface="Times New Roman"/>
                <a:ea typeface="Times New Roman"/>
                <a:cs typeface="Times New Roman"/>
                <a:sym typeface="Times New Roman"/>
              </a:rPr>
              <a:t>Logical sequences </a:t>
            </a:r>
            <a:r>
              <a:rPr lang="en" sz="1200" dirty="0" smtClean="0">
                <a:solidFill>
                  <a:srgbClr val="333333"/>
                </a:solidFill>
                <a:latin typeface="Times New Roman"/>
                <a:ea typeface="Times New Roman"/>
                <a:cs typeface="Times New Roman"/>
                <a:sym typeface="Times New Roman"/>
              </a:rPr>
              <a:t>may </a:t>
            </a:r>
            <a:r>
              <a:rPr lang="en" sz="1200" dirty="0">
                <a:solidFill>
                  <a:srgbClr val="333333"/>
                </a:solidFill>
                <a:latin typeface="Times New Roman"/>
                <a:ea typeface="Times New Roman"/>
                <a:cs typeface="Times New Roman"/>
                <a:sym typeface="Times New Roman"/>
              </a:rPr>
              <a:t>not follow a development or </a:t>
            </a:r>
            <a:r>
              <a:rPr lang="en" sz="1200" dirty="0" smtClean="0">
                <a:solidFill>
                  <a:srgbClr val="333333"/>
                </a:solidFill>
                <a:latin typeface="Times New Roman"/>
                <a:ea typeface="Times New Roman"/>
                <a:cs typeface="Times New Roman"/>
                <a:sym typeface="Times New Roman"/>
              </a:rPr>
              <a:t>pedagogical sequences </a:t>
            </a:r>
            <a:r>
              <a:rPr lang="en" sz="1200" dirty="0">
                <a:solidFill>
                  <a:srgbClr val="333333"/>
                </a:solidFill>
                <a:latin typeface="Times New Roman"/>
                <a:ea typeface="Times New Roman"/>
                <a:cs typeface="Times New Roman"/>
                <a:sym typeface="Times New Roman"/>
              </a:rPr>
              <a:t>but occur as the teacher recognizes a necessary place for instruction to </a:t>
            </a:r>
            <a:r>
              <a:rPr lang="en" sz="1200" dirty="0" smtClean="0">
                <a:solidFill>
                  <a:srgbClr val="333333"/>
                </a:solidFill>
                <a:latin typeface="Times New Roman"/>
                <a:ea typeface="Times New Roman"/>
                <a:cs typeface="Times New Roman"/>
                <a:sym typeface="Times New Roman"/>
              </a:rPr>
              <a:t>begin </a:t>
            </a:r>
            <a:endParaRPr sz="1200" dirty="0">
              <a:solidFill>
                <a:srgbClr val="333333"/>
              </a:solidFill>
              <a:latin typeface="Times New Roman"/>
              <a:ea typeface="Times New Roman"/>
              <a:cs typeface="Times New Roman"/>
              <a:sym typeface="Times New Roman"/>
            </a:endParaRPr>
          </a:p>
        </p:txBody>
      </p:sp>
      <p:sp>
        <p:nvSpPr>
          <p:cNvPr id="390" name="Google Shape;390;g4ee1f0fbbc_1_14: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33</a:t>
            </a:fld>
            <a:endParaRPr sz="1400" dirty="0"/>
          </a:p>
        </p:txBody>
      </p:sp>
    </p:spTree>
    <p:extLst>
      <p:ext uri="{BB962C8B-B14F-4D97-AF65-F5344CB8AC3E}">
        <p14:creationId xmlns:p14="http://schemas.microsoft.com/office/powerpoint/2010/main" val="3787344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4e9fb3c50e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4e9fb3c50e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Now </a:t>
            </a:r>
            <a:r>
              <a:rPr lang="en" dirty="0"/>
              <a:t>the teacher needs to determine the type and frequency of instructional efforts that need to be used</a:t>
            </a:r>
            <a:r>
              <a:rPr lang="en" dirty="0" smtClean="0"/>
              <a:t>. </a:t>
            </a:r>
            <a:r>
              <a:rPr lang="en" dirty="0"/>
              <a:t>Keep in mind that the level of intensity of instruction should match the child’s needs. </a:t>
            </a:r>
            <a:endParaRPr lang="en" dirty="0" smtClean="0"/>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Tier </a:t>
            </a:r>
            <a:r>
              <a:rPr lang="en" dirty="0"/>
              <a:t>1 </a:t>
            </a:r>
            <a:r>
              <a:rPr lang="en" dirty="0" smtClean="0"/>
              <a:t>- contains </a:t>
            </a:r>
            <a:r>
              <a:rPr lang="en" dirty="0"/>
              <a:t>all </a:t>
            </a:r>
            <a:r>
              <a:rPr lang="en" dirty="0" smtClean="0"/>
              <a:t>the </a:t>
            </a:r>
            <a:r>
              <a:rPr lang="en" dirty="0"/>
              <a:t>general education concepts/skills that need to be taught to all</a:t>
            </a:r>
            <a:r>
              <a:rPr lang="en" dirty="0" smtClean="0"/>
              <a:t>. </a:t>
            </a:r>
            <a:r>
              <a:rPr lang="en" dirty="0"/>
              <a:t>Most of the time children can learn these skills through incidental </a:t>
            </a:r>
            <a:r>
              <a:rPr lang="en" dirty="0" smtClean="0"/>
              <a:t>instruction </a:t>
            </a:r>
            <a:r>
              <a:rPr lang="en" dirty="0"/>
              <a:t>either at home </a:t>
            </a:r>
            <a:r>
              <a:rPr lang="en" dirty="0" smtClean="0"/>
              <a:t>or in </a:t>
            </a:r>
            <a:r>
              <a:rPr lang="en" dirty="0"/>
              <a:t>the classroom setting</a:t>
            </a:r>
            <a:r>
              <a:rPr lang="en" dirty="0" smtClean="0"/>
              <a:t>. </a:t>
            </a:r>
            <a:r>
              <a:rPr lang="en" dirty="0"/>
              <a:t>In this </a:t>
            </a:r>
            <a:r>
              <a:rPr lang="en" dirty="0" smtClean="0"/>
              <a:t>Tier, </a:t>
            </a:r>
            <a:r>
              <a:rPr lang="en" dirty="0"/>
              <a:t>instruction is not individualized but universally provided to all children within the context of the daily routine</a:t>
            </a:r>
            <a:r>
              <a:rPr lang="en" dirty="0" smtClean="0"/>
              <a:t>. </a:t>
            </a:r>
            <a:r>
              <a:rPr lang="en" dirty="0"/>
              <a:t>Examples here are talking about numbers, colors, shapes, </a:t>
            </a:r>
            <a:r>
              <a:rPr lang="en" dirty="0" smtClean="0"/>
              <a:t>and social-emotional </a:t>
            </a:r>
            <a:r>
              <a:rPr lang="en" dirty="0"/>
              <a:t>skills </a:t>
            </a:r>
            <a:r>
              <a:rPr lang="en" dirty="0" smtClean="0"/>
              <a:t>across </a:t>
            </a:r>
            <a:r>
              <a:rPr lang="en" dirty="0"/>
              <a:t>the </a:t>
            </a:r>
            <a:r>
              <a:rPr lang="en" dirty="0" smtClean="0"/>
              <a:t>routine.</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 b="0" dirty="0"/>
              <a:t>Tier </a:t>
            </a:r>
            <a:r>
              <a:rPr lang="en" b="0" dirty="0" smtClean="0"/>
              <a:t>2 - </a:t>
            </a:r>
            <a:r>
              <a:rPr lang="en" dirty="0"/>
              <a:t>skills needed to be acquired by a child or a group of children where instruction needs to go further </a:t>
            </a:r>
            <a:r>
              <a:rPr lang="en" dirty="0" smtClean="0"/>
              <a:t>than </a:t>
            </a:r>
            <a:r>
              <a:rPr lang="en" dirty="0"/>
              <a:t>just exposure as in Tier 1</a:t>
            </a:r>
            <a:r>
              <a:rPr lang="en" dirty="0" smtClean="0"/>
              <a:t>. </a:t>
            </a:r>
            <a:r>
              <a:rPr lang="en" dirty="0"/>
              <a:t>In Tier 2, targeted instruction </a:t>
            </a:r>
            <a:r>
              <a:rPr lang="en" dirty="0" smtClean="0"/>
              <a:t>which </a:t>
            </a:r>
            <a:r>
              <a:rPr lang="en" dirty="0"/>
              <a:t>will require additional learning opportunities, scaffolding the </a:t>
            </a:r>
            <a:r>
              <a:rPr lang="en" dirty="0" smtClean="0"/>
              <a:t>instruction, </a:t>
            </a:r>
            <a:r>
              <a:rPr lang="en" dirty="0"/>
              <a:t>and more opportunities to practice the skill learned.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0" dirty="0"/>
              <a:t>Tier </a:t>
            </a:r>
            <a:r>
              <a:rPr lang="en" b="0" dirty="0" smtClean="0"/>
              <a:t>3 -</a:t>
            </a:r>
            <a:r>
              <a:rPr lang="en" dirty="0" smtClean="0"/>
              <a:t> </a:t>
            </a:r>
            <a:r>
              <a:rPr lang="en" dirty="0"/>
              <a:t>If the child or children do not acquire the skills in Tier 1 or Tier 2, instruction needs to be more intentional, </a:t>
            </a:r>
            <a:r>
              <a:rPr lang="en" dirty="0" smtClean="0"/>
              <a:t>intensive, </a:t>
            </a:r>
            <a:r>
              <a:rPr lang="en" dirty="0"/>
              <a:t>and individualized. </a:t>
            </a:r>
            <a:r>
              <a:rPr lang="en" dirty="0" smtClean="0"/>
              <a:t>Generally, </a:t>
            </a:r>
            <a:r>
              <a:rPr lang="en" dirty="0"/>
              <a:t>children who have a disability and consequently have an  Individualized Education Program </a:t>
            </a:r>
            <a:r>
              <a:rPr lang="en" dirty="0" smtClean="0"/>
              <a:t>(IEP</a:t>
            </a:r>
            <a:r>
              <a:rPr lang="en" dirty="0"/>
              <a:t>) developed need instruction at the Tier 3 level. </a:t>
            </a:r>
            <a:r>
              <a:rPr lang="en" dirty="0" smtClean="0"/>
              <a:t>The </a:t>
            </a:r>
            <a:r>
              <a:rPr lang="en" dirty="0"/>
              <a:t>IEP will have goals and objectives that outline how often the instruction will take place, where the instruction will take </a:t>
            </a:r>
            <a:r>
              <a:rPr lang="en" dirty="0" smtClean="0"/>
              <a:t>place, </a:t>
            </a:r>
            <a:r>
              <a:rPr lang="en" dirty="0"/>
              <a:t>and what the specially designed instruction will look like. </a:t>
            </a:r>
            <a:endParaRPr dirty="0"/>
          </a:p>
        </p:txBody>
      </p:sp>
      <p:sp>
        <p:nvSpPr>
          <p:cNvPr id="401" name="Google Shape;401;g4e9fb3c50e_0_232:notes"/>
          <p:cNvSpPr txBox="1">
            <a:spLocks noGrp="1"/>
          </p:cNvSpPr>
          <p:nvPr>
            <p:ph type="sldNum" idx="12"/>
          </p:nvPr>
        </p:nvSpPr>
        <p:spPr>
          <a:xfrm>
            <a:off x="3884613" y="8685214"/>
            <a:ext cx="2971800" cy="457200"/>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34</a:t>
            </a:fld>
            <a:endParaRPr sz="1400" dirty="0"/>
          </a:p>
        </p:txBody>
      </p:sp>
    </p:spTree>
    <p:extLst>
      <p:ext uri="{BB962C8B-B14F-4D97-AF65-F5344CB8AC3E}">
        <p14:creationId xmlns:p14="http://schemas.microsoft.com/office/powerpoint/2010/main" val="1416310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4e9fb3c50e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If </a:t>
            </a:r>
            <a:r>
              <a:rPr lang="en" dirty="0"/>
              <a:t>you are interested in learning more about the assessment process, please refer to the resources listed here.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smtClean="0"/>
              <a:t>Note: </a:t>
            </a:r>
            <a:r>
              <a:rPr lang="en" dirty="0" smtClean="0"/>
              <a:t>For </a:t>
            </a:r>
            <a:r>
              <a:rPr lang="en" dirty="0"/>
              <a:t>more about </a:t>
            </a:r>
            <a:r>
              <a:rPr lang="en" dirty="0" smtClean="0"/>
              <a:t>instruction, </a:t>
            </a:r>
            <a:r>
              <a:rPr lang="en" dirty="0"/>
              <a:t>see Module </a:t>
            </a:r>
            <a:r>
              <a:rPr lang="en" dirty="0" smtClean="0"/>
              <a:t>8 - </a:t>
            </a:r>
            <a:r>
              <a:rPr lang="en" dirty="0"/>
              <a:t>Embedded Learning Opportunities. </a:t>
            </a:r>
            <a:endParaRPr dirty="0"/>
          </a:p>
        </p:txBody>
      </p:sp>
      <p:sp>
        <p:nvSpPr>
          <p:cNvPr id="411" name="Google Shape;411;g4e9fb3c50e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816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4f910b309e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4f910b309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5294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4b2f0c4a4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4b2f0c4a4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g4b2f0c4a4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37</a:t>
            </a:fld>
            <a:endParaRPr/>
          </a:p>
        </p:txBody>
      </p:sp>
    </p:spTree>
    <p:extLst>
      <p:ext uri="{BB962C8B-B14F-4D97-AF65-F5344CB8AC3E}">
        <p14:creationId xmlns:p14="http://schemas.microsoft.com/office/powerpoint/2010/main" val="153161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0" u="none" strike="noStrike" cap="none" dirty="0" smtClean="0">
                <a:solidFill>
                  <a:schemeClr val="dk1"/>
                </a:solidFill>
                <a:latin typeface="Arial"/>
                <a:ea typeface="Arial"/>
                <a:cs typeface="Arial"/>
                <a:sym typeface="Arial"/>
              </a:rPr>
              <a:t>Assessment is the first panel of </a:t>
            </a:r>
            <a:r>
              <a:rPr lang="en-US" dirty="0" smtClean="0">
                <a:latin typeface="Arial"/>
                <a:ea typeface="Arial"/>
                <a:cs typeface="Arial"/>
                <a:sym typeface="Arial"/>
              </a:rPr>
              <a:t>the umbrella graphic that shows the elements of a curriculum framework.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latin typeface="Arial"/>
                <a:ea typeface="Arial"/>
                <a:cs typeface="Arial"/>
                <a:sym typeface="Arial"/>
              </a:rPr>
              <a:t>To gain more information about a curriculum framework and all of the elements (assessment, scope and sequence, activities &amp; instruction, and progress monitoring) refer to the resources on the last slide of this module. </a:t>
            </a:r>
          </a:p>
        </p:txBody>
      </p:sp>
    </p:spTree>
    <p:extLst>
      <p:ext uri="{BB962C8B-B14F-4D97-AF65-F5344CB8AC3E}">
        <p14:creationId xmlns:p14="http://schemas.microsoft.com/office/powerpoint/2010/main" val="395585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Clr>
                <a:schemeClr val="dk1"/>
              </a:buClr>
              <a:buSzPts val="1400"/>
              <a:buFont typeface="Arial"/>
              <a:buNone/>
            </a:pPr>
            <a:r>
              <a:rPr lang="en-US" dirty="0" smtClean="0">
                <a:latin typeface="Arial"/>
                <a:ea typeface="Arial"/>
                <a:cs typeface="Arial"/>
                <a:sym typeface="Arial"/>
              </a:rPr>
              <a:t>Assessment is the process of gathering information for purposes of making decisions (Early Childhood Research Institute on Measuring Growth and Development, 1998, p.2). </a:t>
            </a:r>
          </a:p>
          <a:p>
            <a:pPr marL="0" marR="0" lvl="0" indent="0" algn="l" rtl="0">
              <a:lnSpc>
                <a:spcPct val="90000"/>
              </a:lnSpc>
              <a:spcBef>
                <a:spcPts val="0"/>
              </a:spcBef>
              <a:spcAft>
                <a:spcPts val="0"/>
              </a:spcAft>
              <a:buSzPts val="1400"/>
              <a:buNone/>
            </a:pPr>
            <a:endParaRPr lang="en-US" dirty="0" smtClean="0">
              <a:latin typeface="Arial"/>
              <a:ea typeface="Arial"/>
              <a:cs typeface="Arial"/>
              <a:sym typeface="Arial"/>
            </a:endParaRPr>
          </a:p>
          <a:p>
            <a:pPr marL="0" marR="0" lvl="0" indent="0" algn="l" rtl="0">
              <a:lnSpc>
                <a:spcPct val="90000"/>
              </a:lnSpc>
              <a:spcBef>
                <a:spcPts val="0"/>
              </a:spcBef>
              <a:spcAft>
                <a:spcPts val="0"/>
              </a:spcAft>
              <a:buSzPts val="1400"/>
              <a:buNone/>
            </a:pPr>
            <a:r>
              <a:rPr lang="en-US" dirty="0" smtClean="0">
                <a:latin typeface="Arial"/>
                <a:ea typeface="Arial"/>
                <a:cs typeface="Arial"/>
                <a:sym typeface="Arial"/>
              </a:rPr>
              <a:t>G</a:t>
            </a:r>
            <a:r>
              <a:rPr lang="en-US" i="0" u="none" strike="noStrike" cap="none" dirty="0" smtClean="0">
                <a:solidFill>
                  <a:schemeClr val="dk1"/>
                </a:solidFill>
                <a:latin typeface="Arial"/>
                <a:ea typeface="Arial"/>
                <a:cs typeface="Arial"/>
                <a:sym typeface="Arial"/>
              </a:rPr>
              <a:t>athering information about all young children in an inclusive classroom is essential to understanding what to teach. This slide shows the descriptors of what the assessment should</a:t>
            </a:r>
            <a:r>
              <a:rPr lang="en-US" i="0" u="none" strike="noStrike" cap="none" baseline="0" dirty="0" smtClean="0">
                <a:solidFill>
                  <a:schemeClr val="dk1"/>
                </a:solidFill>
                <a:latin typeface="Arial"/>
                <a:ea typeface="Arial"/>
                <a:cs typeface="Arial"/>
                <a:sym typeface="Arial"/>
              </a:rPr>
              <a:t> include and provide.</a:t>
            </a:r>
            <a:endParaRPr lang="en-US" dirty="0" smtClean="0">
              <a:latin typeface="Arial"/>
              <a:ea typeface="Arial"/>
              <a:cs typeface="Arial"/>
              <a:sym typeface="Arial"/>
            </a:endParaRPr>
          </a:p>
          <a:p>
            <a:pPr marL="0" marR="0" lvl="0" indent="0" algn="l" rtl="0">
              <a:lnSpc>
                <a:spcPct val="90000"/>
              </a:lnSpc>
              <a:spcBef>
                <a:spcPts val="0"/>
              </a:spcBef>
              <a:spcAft>
                <a:spcPts val="0"/>
              </a:spcAft>
              <a:buSzPts val="1400"/>
              <a:buNone/>
            </a:pPr>
            <a:endParaRPr lang="en-US" dirty="0" smtClean="0">
              <a:latin typeface="Arial"/>
              <a:ea typeface="Arial"/>
              <a:cs typeface="Arial"/>
              <a:sym typeface="Arial"/>
            </a:endParaRPr>
          </a:p>
          <a:p>
            <a:pPr marL="0" marR="0" lvl="0" indent="0" algn="l" rtl="0">
              <a:lnSpc>
                <a:spcPct val="90000"/>
              </a:lnSpc>
              <a:spcBef>
                <a:spcPts val="0"/>
              </a:spcBef>
              <a:spcAft>
                <a:spcPts val="0"/>
              </a:spcAft>
              <a:buSzPts val="1400"/>
              <a:buNone/>
            </a:pPr>
            <a:r>
              <a:rPr lang="en-US" dirty="0" smtClean="0">
                <a:latin typeface="Arial"/>
                <a:ea typeface="Arial"/>
                <a:cs typeface="Arial"/>
                <a:sym typeface="Arial"/>
              </a:rPr>
              <a:t>We will look at each of these descriptors in more detail today. </a:t>
            </a:r>
          </a:p>
        </p:txBody>
      </p:sp>
    </p:spTree>
    <p:extLst>
      <p:ext uri="{BB962C8B-B14F-4D97-AF65-F5344CB8AC3E}">
        <p14:creationId xmlns:p14="http://schemas.microsoft.com/office/powerpoint/2010/main" val="3449506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e9fb3c50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4e9fb3c50e_0_35: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r>
              <a:rPr lang="en" dirty="0" smtClean="0">
                <a:latin typeface="Arial"/>
                <a:ea typeface="Arial"/>
                <a:cs typeface="Arial"/>
                <a:sym typeface="Arial"/>
              </a:rPr>
              <a:t>Review </a:t>
            </a:r>
            <a:r>
              <a:rPr lang="en" dirty="0">
                <a:latin typeface="Arial"/>
                <a:ea typeface="Arial"/>
                <a:cs typeface="Arial"/>
                <a:sym typeface="Arial"/>
              </a:rPr>
              <a:t>each of the bullet</a:t>
            </a:r>
            <a:r>
              <a:rPr lang="en" dirty="0"/>
              <a:t>s</a:t>
            </a:r>
            <a:r>
              <a:rPr lang="en" dirty="0">
                <a:latin typeface="Arial"/>
                <a:ea typeface="Arial"/>
                <a:cs typeface="Arial"/>
                <a:sym typeface="Arial"/>
              </a:rPr>
              <a:t> on the slide.</a:t>
            </a:r>
            <a:r>
              <a:rPr lang="en" dirty="0"/>
              <a:t> </a:t>
            </a:r>
            <a:endParaRPr lang="en" dirty="0" smtClean="0"/>
          </a:p>
          <a:p>
            <a:pPr marL="0" marR="0" lvl="0" indent="0" algn="l" rtl="0">
              <a:lnSpc>
                <a:spcPct val="100000"/>
              </a:lnSpc>
              <a:spcBef>
                <a:spcPts val="0"/>
              </a:spcBef>
              <a:spcAft>
                <a:spcPts val="0"/>
              </a:spcAft>
              <a:buSzPts val="1400"/>
              <a:buNone/>
            </a:pPr>
            <a:endParaRPr lang="en" dirty="0" smtClean="0">
              <a:latin typeface="Arial"/>
              <a:ea typeface="Arial"/>
              <a:cs typeface="Arial"/>
              <a:sym typeface="Arial"/>
            </a:endParaRPr>
          </a:p>
          <a:p>
            <a:pPr marL="0" marR="0" lvl="0" indent="0" algn="l" rtl="0">
              <a:lnSpc>
                <a:spcPct val="100000"/>
              </a:lnSpc>
              <a:spcBef>
                <a:spcPts val="0"/>
              </a:spcBef>
              <a:spcAft>
                <a:spcPts val="0"/>
              </a:spcAft>
              <a:buSzPts val="1400"/>
              <a:buNone/>
            </a:pPr>
            <a:r>
              <a:rPr lang="en" b="1" dirty="0" smtClean="0">
                <a:latin typeface="Arial"/>
                <a:ea typeface="Arial"/>
                <a:cs typeface="Arial"/>
                <a:sym typeface="Arial"/>
              </a:rPr>
              <a:t>Ask:</a:t>
            </a:r>
            <a:r>
              <a:rPr lang="en" dirty="0" smtClean="0">
                <a:latin typeface="Arial"/>
                <a:ea typeface="Arial"/>
                <a:cs typeface="Arial"/>
                <a:sym typeface="Arial"/>
              </a:rPr>
              <a:t> Participants </a:t>
            </a:r>
            <a:r>
              <a:rPr lang="en" dirty="0">
                <a:latin typeface="Arial"/>
                <a:ea typeface="Arial"/>
                <a:cs typeface="Arial"/>
                <a:sym typeface="Arial"/>
              </a:rPr>
              <a:t>to share how they have addressed these components when assessing young children. </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sz="120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sz="1200" i="0" u="none" strike="noStrike" cap="none" dirty="0">
              <a:solidFill>
                <a:schemeClr val="dk1"/>
              </a:solidFill>
              <a:latin typeface="Arial"/>
              <a:ea typeface="Arial"/>
              <a:cs typeface="Arial"/>
              <a:sym typeface="Arial"/>
            </a:endParaRPr>
          </a:p>
        </p:txBody>
      </p:sp>
      <p:sp>
        <p:nvSpPr>
          <p:cNvPr id="193" name="Google Shape;193;g4e9fb3c50e_0_35: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6</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371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e9fb3c50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4e9fb3c50e_0_42: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r>
              <a:rPr lang="en" b="1" dirty="0" smtClean="0">
                <a:latin typeface="Arial"/>
                <a:ea typeface="Arial"/>
                <a:cs typeface="Arial"/>
                <a:sym typeface="Arial"/>
              </a:rPr>
              <a:t>Activity</a:t>
            </a:r>
            <a:r>
              <a:rPr lang="en" dirty="0" smtClean="0">
                <a:latin typeface="Arial"/>
                <a:ea typeface="Arial"/>
                <a:cs typeface="Arial"/>
                <a:sym typeface="Arial"/>
              </a:rPr>
              <a:t>: Give </a:t>
            </a:r>
            <a:r>
              <a:rPr lang="en" b="1" dirty="0">
                <a:latin typeface="Arial"/>
                <a:ea typeface="Arial"/>
                <a:cs typeface="Arial"/>
                <a:sym typeface="Arial"/>
              </a:rPr>
              <a:t>handout</a:t>
            </a:r>
            <a:r>
              <a:rPr lang="en" dirty="0">
                <a:latin typeface="Arial"/>
                <a:ea typeface="Arial"/>
                <a:cs typeface="Arial"/>
                <a:sym typeface="Arial"/>
              </a:rPr>
              <a:t> to participants and ask them to do a </a:t>
            </a:r>
            <a:r>
              <a:rPr lang="en" dirty="0" smtClean="0">
                <a:latin typeface="Arial"/>
                <a:ea typeface="Arial"/>
                <a:cs typeface="Arial"/>
                <a:sym typeface="Arial"/>
              </a:rPr>
              <a:t>self-assessment </a:t>
            </a:r>
            <a:r>
              <a:rPr lang="en" dirty="0">
                <a:latin typeface="Arial"/>
                <a:ea typeface="Arial"/>
                <a:cs typeface="Arial"/>
                <a:sym typeface="Arial"/>
              </a:rPr>
              <a:t>by marking “true” or “false”</a:t>
            </a:r>
            <a:r>
              <a:rPr lang="en" dirty="0"/>
              <a:t> for each statement.</a:t>
            </a:r>
            <a:r>
              <a:rPr lang="en" dirty="0">
                <a:latin typeface="Arial"/>
                <a:ea typeface="Arial"/>
                <a:cs typeface="Arial"/>
                <a:sym typeface="Arial"/>
              </a:rPr>
              <a:t> Once completed, review w</a:t>
            </a:r>
            <a:r>
              <a:rPr lang="en" dirty="0"/>
              <a:t>ith the </a:t>
            </a:r>
            <a:r>
              <a:rPr lang="en" dirty="0">
                <a:latin typeface="Arial"/>
                <a:ea typeface="Arial"/>
                <a:cs typeface="Arial"/>
                <a:sym typeface="Arial"/>
              </a:rPr>
              <a:t>group and discuss any items </a:t>
            </a:r>
            <a:r>
              <a:rPr lang="en" dirty="0" smtClean="0">
                <a:latin typeface="Arial"/>
                <a:ea typeface="Arial"/>
                <a:cs typeface="Arial"/>
                <a:sym typeface="Arial"/>
              </a:rPr>
              <a:t>in</a:t>
            </a:r>
            <a:r>
              <a:rPr lang="en" baseline="0" dirty="0" smtClean="0">
                <a:latin typeface="Arial"/>
                <a:ea typeface="Arial"/>
                <a:cs typeface="Arial"/>
                <a:sym typeface="Arial"/>
              </a:rPr>
              <a:t> which</a:t>
            </a:r>
            <a:r>
              <a:rPr lang="en" dirty="0" smtClean="0">
                <a:latin typeface="Arial"/>
                <a:ea typeface="Arial"/>
                <a:cs typeface="Arial"/>
                <a:sym typeface="Arial"/>
              </a:rPr>
              <a:t> </a:t>
            </a:r>
            <a:r>
              <a:rPr lang="en" dirty="0">
                <a:latin typeface="Arial"/>
                <a:ea typeface="Arial"/>
                <a:cs typeface="Arial"/>
                <a:sym typeface="Arial"/>
              </a:rPr>
              <a:t>there was not </a:t>
            </a:r>
            <a:r>
              <a:rPr lang="en" dirty="0" smtClean="0">
                <a:latin typeface="Arial"/>
                <a:ea typeface="Arial"/>
                <a:cs typeface="Arial"/>
                <a:sym typeface="Arial"/>
              </a:rPr>
              <a:t>consensus. </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 sz="1200" i="0" u="none" strike="noStrike" cap="none" dirty="0">
                <a:solidFill>
                  <a:schemeClr val="dk1"/>
                </a:solidFill>
                <a:latin typeface="Arial"/>
                <a:ea typeface="Arial"/>
                <a:cs typeface="Arial"/>
                <a:sym typeface="Arial"/>
              </a:rPr>
              <a:t>1) One purpose of assessment in early childhood is to determine students' strengths and set goals for instruction. TRUE</a:t>
            </a:r>
            <a:endParaRPr sz="120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 sz="1200" i="0" u="none" strike="noStrike" cap="none" dirty="0">
                <a:solidFill>
                  <a:schemeClr val="dk1"/>
                </a:solidFill>
                <a:latin typeface="Arial"/>
                <a:ea typeface="Arial"/>
                <a:cs typeface="Arial"/>
                <a:sym typeface="Arial"/>
              </a:rPr>
              <a:t>2) Standardized testing environments are the most reliable for young children</a:t>
            </a:r>
            <a:r>
              <a:rPr lang="en" sz="1200" i="0" u="none" strike="noStrike" cap="none" dirty="0" smtClean="0">
                <a:solidFill>
                  <a:schemeClr val="dk1"/>
                </a:solidFill>
                <a:latin typeface="Arial"/>
                <a:ea typeface="Arial"/>
                <a:cs typeface="Arial"/>
                <a:sym typeface="Arial"/>
              </a:rPr>
              <a:t>. FALS</a:t>
            </a:r>
            <a:r>
              <a:rPr lang="en" dirty="0" smtClean="0">
                <a:latin typeface="Arial"/>
                <a:ea typeface="Arial"/>
                <a:cs typeface="Arial"/>
                <a:sym typeface="Arial"/>
              </a:rPr>
              <a:t>E</a:t>
            </a:r>
            <a:r>
              <a:rPr lang="en" sz="1200" i="0" u="none" strike="noStrike" cap="none" dirty="0" smtClean="0">
                <a:solidFill>
                  <a:schemeClr val="dk1"/>
                </a:solidFill>
                <a:latin typeface="Arial"/>
                <a:ea typeface="Arial"/>
                <a:cs typeface="Arial"/>
                <a:sym typeface="Arial"/>
              </a:rPr>
              <a:t> </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 sz="1200" i="0" u="none" strike="noStrike" cap="none" dirty="0">
                <a:solidFill>
                  <a:schemeClr val="dk1"/>
                </a:solidFill>
                <a:latin typeface="Arial"/>
                <a:ea typeface="Arial"/>
                <a:cs typeface="Arial"/>
                <a:sym typeface="Arial"/>
              </a:rPr>
              <a:t>3) The developmental status of young children, including their ability to focus and self-regulate, makes </a:t>
            </a:r>
            <a:r>
              <a:rPr lang="en" sz="1200" i="0" u="none" strike="noStrike" cap="none" dirty="0" smtClean="0">
                <a:solidFill>
                  <a:schemeClr val="dk1"/>
                </a:solidFill>
                <a:latin typeface="Arial"/>
                <a:ea typeface="Arial"/>
                <a:cs typeface="Arial"/>
                <a:sym typeface="Arial"/>
              </a:rPr>
              <a:t>assessment </a:t>
            </a:r>
            <a:r>
              <a:rPr lang="en" sz="1200" i="0" u="none" strike="noStrike" cap="none" dirty="0">
                <a:solidFill>
                  <a:schemeClr val="dk1"/>
                </a:solidFill>
                <a:latin typeface="Arial"/>
                <a:ea typeface="Arial"/>
                <a:cs typeface="Arial"/>
                <a:sym typeface="Arial"/>
              </a:rPr>
              <a:t>even more challenging than in other populations. TRUE</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 sz="1200" i="0" u="none" strike="noStrike" cap="none" dirty="0">
                <a:solidFill>
                  <a:schemeClr val="dk1"/>
                </a:solidFill>
                <a:latin typeface="Arial"/>
                <a:ea typeface="Arial"/>
                <a:cs typeface="Arial"/>
                <a:sym typeface="Arial"/>
              </a:rPr>
              <a:t>4) A teacher who assesses a child should only consider the child’s direct response and not consider the child’s behaviors or any parent report. FALSE</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 sz="1200" i="0" u="none" strike="noStrike" cap="none" dirty="0">
                <a:solidFill>
                  <a:schemeClr val="dk1"/>
                </a:solidFill>
                <a:latin typeface="Arial"/>
                <a:ea typeface="Arial"/>
                <a:cs typeface="Arial"/>
                <a:sym typeface="Arial"/>
              </a:rPr>
              <a:t>5) An early childhood assessment provides a common ground between educators and parents or families to use in collaborating on a strategy to support their child. </a:t>
            </a:r>
            <a:r>
              <a:rPr lang="en" dirty="0">
                <a:latin typeface="Arial"/>
                <a:ea typeface="Arial"/>
                <a:cs typeface="Arial"/>
                <a:sym typeface="Arial"/>
              </a:rPr>
              <a:t>TRUE</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 sz="1200" i="0" u="none" strike="noStrike" cap="none" dirty="0">
                <a:solidFill>
                  <a:schemeClr val="dk1"/>
                </a:solidFill>
                <a:latin typeface="Arial"/>
                <a:ea typeface="Arial"/>
                <a:cs typeface="Arial"/>
                <a:sym typeface="Arial"/>
              </a:rPr>
              <a:t>6) Observations, when used as an assessment practice, can be made with minimal or no intrusion into children’s activities. TRUE</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 sz="1200" i="0" u="none" strike="noStrike" cap="none" dirty="0">
                <a:solidFill>
                  <a:schemeClr val="dk1"/>
                </a:solidFill>
                <a:latin typeface="Arial"/>
                <a:ea typeface="Arial"/>
                <a:cs typeface="Arial"/>
                <a:sym typeface="Arial"/>
              </a:rPr>
              <a:t>7) Observations should be focused and based on a limited activities. FA</a:t>
            </a:r>
            <a:r>
              <a:rPr lang="en" dirty="0">
                <a:latin typeface="Arial"/>
                <a:ea typeface="Arial"/>
                <a:cs typeface="Arial"/>
                <a:sym typeface="Arial"/>
              </a:rPr>
              <a:t>LSE</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 sz="1200" i="0" u="none" strike="noStrike" cap="none" dirty="0">
                <a:solidFill>
                  <a:schemeClr val="dk1"/>
                </a:solidFill>
                <a:latin typeface="Arial"/>
                <a:ea typeface="Arial"/>
                <a:cs typeface="Arial"/>
                <a:sym typeface="Arial"/>
              </a:rPr>
              <a:t>8) Although specific methods for assessment tools vary, the process is cyclical in order to allow teachers to make changes to their curriculum. TRUE</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 sz="1200" i="0" u="none" strike="noStrike" cap="none" dirty="0">
                <a:solidFill>
                  <a:schemeClr val="dk1"/>
                </a:solidFill>
                <a:latin typeface="Arial"/>
                <a:ea typeface="Arial"/>
                <a:cs typeface="Arial"/>
                <a:sym typeface="Arial"/>
              </a:rPr>
              <a:t>9) In an increasingly diverse society, interpretations of assessment results may fail to take into account the unique cultural aspects of children’s learning and relationships. TRUE</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 sz="1200" i="0" u="none" strike="noStrike" cap="none" dirty="0">
                <a:solidFill>
                  <a:schemeClr val="dk1"/>
                </a:solidFill>
                <a:latin typeface="Arial"/>
                <a:ea typeface="Arial"/>
                <a:cs typeface="Arial"/>
                <a:sym typeface="Arial"/>
              </a:rPr>
              <a:t>10) Decisions about curriculum, assessment practices, and evaluations early education programs are made separately and should not be made complicated. FA</a:t>
            </a:r>
            <a:r>
              <a:rPr lang="en" dirty="0">
                <a:latin typeface="Arial"/>
                <a:ea typeface="Arial"/>
                <a:cs typeface="Arial"/>
                <a:sym typeface="Arial"/>
              </a:rPr>
              <a:t>LSE</a:t>
            </a:r>
            <a:endParaRPr dirty="0">
              <a:latin typeface="Arial"/>
              <a:ea typeface="Arial"/>
              <a:cs typeface="Arial"/>
              <a:sym typeface="Arial"/>
            </a:endParaRPr>
          </a:p>
          <a:p>
            <a:pPr marL="0" marR="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00" name="Google Shape;200;g4e9fb3c50e_0_42: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7</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74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e9fb3c50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7" name="Google Shape;207;g4e9fb3c50e_0_49: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325" tIns="45650" rIns="91325" bIns="45650" anchor="t" anchorCtr="0">
            <a:noAutofit/>
          </a:bodyPr>
          <a:lstStyle/>
          <a:p>
            <a:pPr marL="0" marR="0" lvl="0" indent="0" algn="l" rtl="0">
              <a:lnSpc>
                <a:spcPct val="100000"/>
              </a:lnSpc>
              <a:spcBef>
                <a:spcPts val="0"/>
              </a:spcBef>
              <a:spcAft>
                <a:spcPts val="0"/>
              </a:spcAft>
              <a:buSzPts val="1400"/>
              <a:buNone/>
            </a:pPr>
            <a:r>
              <a:rPr lang="en" dirty="0" smtClean="0">
                <a:solidFill>
                  <a:srgbClr val="000000"/>
                </a:solidFill>
                <a:latin typeface="Arial"/>
                <a:ea typeface="Arial"/>
                <a:cs typeface="Arial"/>
                <a:sym typeface="Arial"/>
              </a:rPr>
              <a:t>This </a:t>
            </a:r>
            <a:r>
              <a:rPr lang="en" dirty="0">
                <a:solidFill>
                  <a:srgbClr val="000000"/>
                </a:solidFill>
                <a:latin typeface="Arial"/>
                <a:ea typeface="Arial"/>
                <a:cs typeface="Arial"/>
                <a:sym typeface="Arial"/>
              </a:rPr>
              <a:t>wordle shows all of the components of assessment and the definition of this process. </a:t>
            </a:r>
            <a:endParaRPr lang="en"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endParaRPr lang="en"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 dirty="0" smtClean="0">
                <a:solidFill>
                  <a:srgbClr val="000000"/>
                </a:solidFill>
                <a:latin typeface="Arial"/>
                <a:ea typeface="Arial"/>
                <a:cs typeface="Arial"/>
                <a:sym typeface="Arial"/>
              </a:rPr>
              <a:t>Note </a:t>
            </a:r>
            <a:r>
              <a:rPr lang="en" dirty="0">
                <a:solidFill>
                  <a:srgbClr val="000000"/>
                </a:solidFill>
                <a:latin typeface="Arial"/>
                <a:ea typeface="Arial"/>
                <a:cs typeface="Arial"/>
                <a:sym typeface="Arial"/>
              </a:rPr>
              <a:t>that there are several components within the definitions that stand out. these include </a:t>
            </a:r>
            <a:r>
              <a:rPr lang="en" dirty="0" smtClean="0">
                <a:solidFill>
                  <a:srgbClr val="000000"/>
                </a:solidFill>
                <a:latin typeface="Arial"/>
                <a:ea typeface="Arial"/>
                <a:cs typeface="Arial"/>
                <a:sym typeface="Arial"/>
              </a:rPr>
              <a:t>gathering, </a:t>
            </a:r>
            <a:r>
              <a:rPr lang="en" dirty="0">
                <a:solidFill>
                  <a:srgbClr val="000000"/>
                </a:solidFill>
                <a:latin typeface="Arial"/>
                <a:ea typeface="Arial"/>
                <a:cs typeface="Arial"/>
                <a:sym typeface="Arial"/>
              </a:rPr>
              <a:t>documenting, </a:t>
            </a:r>
            <a:r>
              <a:rPr lang="en" dirty="0" smtClean="0">
                <a:solidFill>
                  <a:srgbClr val="000000"/>
                </a:solidFill>
                <a:latin typeface="Arial"/>
                <a:ea typeface="Arial"/>
                <a:cs typeface="Arial"/>
                <a:sym typeface="Arial"/>
              </a:rPr>
              <a:t>analyzing, and </a:t>
            </a:r>
            <a:r>
              <a:rPr lang="en" dirty="0">
                <a:solidFill>
                  <a:srgbClr val="000000"/>
                </a:solidFill>
                <a:latin typeface="Arial"/>
                <a:ea typeface="Arial"/>
                <a:cs typeface="Arial"/>
                <a:sym typeface="Arial"/>
              </a:rPr>
              <a:t>using</a:t>
            </a:r>
            <a:r>
              <a:rPr lang="en" dirty="0" smtClean="0">
                <a:solidFill>
                  <a:srgbClr val="000000"/>
                </a:solidFill>
                <a:latin typeface="Arial"/>
                <a:ea typeface="Arial"/>
                <a:cs typeface="Arial"/>
                <a:sym typeface="Arial"/>
              </a:rPr>
              <a:t>. </a:t>
            </a:r>
          </a:p>
          <a:p>
            <a:pPr marL="0" marR="0" lvl="0" indent="0" algn="l" rtl="0">
              <a:lnSpc>
                <a:spcPct val="100000"/>
              </a:lnSpc>
              <a:spcBef>
                <a:spcPts val="0"/>
              </a:spcBef>
              <a:spcAft>
                <a:spcPts val="0"/>
              </a:spcAft>
              <a:buSzPts val="1400"/>
              <a:buNone/>
            </a:pPr>
            <a:endParaRPr lang="en"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 dirty="0" smtClean="0">
                <a:solidFill>
                  <a:srgbClr val="000000"/>
                </a:solidFill>
                <a:latin typeface="Arial"/>
                <a:ea typeface="Arial"/>
                <a:cs typeface="Arial"/>
                <a:sym typeface="Arial"/>
              </a:rPr>
              <a:t>All </a:t>
            </a:r>
            <a:r>
              <a:rPr lang="en" dirty="0">
                <a:solidFill>
                  <a:srgbClr val="000000"/>
                </a:solidFill>
                <a:latin typeface="Arial"/>
                <a:ea typeface="Arial"/>
                <a:cs typeface="Arial"/>
                <a:sym typeface="Arial"/>
              </a:rPr>
              <a:t>are necessary steps </a:t>
            </a:r>
            <a:r>
              <a:rPr lang="en" dirty="0" smtClean="0">
                <a:solidFill>
                  <a:srgbClr val="000000"/>
                </a:solidFill>
                <a:latin typeface="Arial"/>
                <a:ea typeface="Arial"/>
                <a:cs typeface="Arial"/>
                <a:sym typeface="Arial"/>
              </a:rPr>
              <a:t>in </a:t>
            </a:r>
            <a:r>
              <a:rPr lang="en" dirty="0">
                <a:solidFill>
                  <a:srgbClr val="000000"/>
                </a:solidFill>
                <a:latin typeface="Arial"/>
                <a:ea typeface="Arial"/>
                <a:cs typeface="Arial"/>
                <a:sym typeface="Arial"/>
              </a:rPr>
              <a:t>the assessment process. </a:t>
            </a:r>
            <a:endParaRPr lang="en"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endParaRPr lang="en"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 dirty="0" smtClean="0">
                <a:solidFill>
                  <a:srgbClr val="000000"/>
                </a:solidFill>
                <a:latin typeface="Arial"/>
                <a:ea typeface="Arial"/>
                <a:cs typeface="Arial"/>
                <a:sym typeface="Arial"/>
              </a:rPr>
              <a:t>Many </a:t>
            </a:r>
            <a:r>
              <a:rPr lang="en" dirty="0">
                <a:solidFill>
                  <a:srgbClr val="000000"/>
                </a:solidFill>
                <a:latin typeface="Arial"/>
                <a:ea typeface="Arial"/>
                <a:cs typeface="Arial"/>
                <a:sym typeface="Arial"/>
              </a:rPr>
              <a:t>times we gather </a:t>
            </a:r>
            <a:r>
              <a:rPr lang="en" dirty="0" smtClean="0">
                <a:solidFill>
                  <a:srgbClr val="000000"/>
                </a:solidFill>
                <a:latin typeface="Arial"/>
                <a:ea typeface="Arial"/>
                <a:cs typeface="Arial"/>
                <a:sym typeface="Arial"/>
              </a:rPr>
              <a:t>and </a:t>
            </a:r>
            <a:r>
              <a:rPr lang="en" dirty="0">
                <a:solidFill>
                  <a:srgbClr val="000000"/>
                </a:solidFill>
                <a:latin typeface="Arial"/>
                <a:ea typeface="Arial"/>
                <a:cs typeface="Arial"/>
                <a:sym typeface="Arial"/>
              </a:rPr>
              <a:t>document assessment information </a:t>
            </a:r>
            <a:r>
              <a:rPr lang="en" dirty="0" smtClean="0">
                <a:solidFill>
                  <a:srgbClr val="000000"/>
                </a:solidFill>
                <a:latin typeface="Arial"/>
                <a:ea typeface="Arial"/>
                <a:cs typeface="Arial"/>
                <a:sym typeface="Arial"/>
              </a:rPr>
              <a:t>but </a:t>
            </a:r>
            <a:r>
              <a:rPr lang="en" dirty="0">
                <a:solidFill>
                  <a:srgbClr val="000000"/>
                </a:solidFill>
                <a:latin typeface="Arial"/>
                <a:ea typeface="Arial"/>
                <a:cs typeface="Arial"/>
                <a:sym typeface="Arial"/>
              </a:rPr>
              <a:t>fail to really summarize/analyze to help us inform our daily instruction. </a:t>
            </a:r>
            <a:endParaRPr dirty="0"/>
          </a:p>
        </p:txBody>
      </p:sp>
    </p:spTree>
    <p:extLst>
      <p:ext uri="{BB962C8B-B14F-4D97-AF65-F5344CB8AC3E}">
        <p14:creationId xmlns:p14="http://schemas.microsoft.com/office/powerpoint/2010/main" val="87267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e9fb3c50e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e9fb3c50e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dk1"/>
                </a:solidFill>
              </a:rPr>
              <a:t>Collecting </a:t>
            </a:r>
            <a:r>
              <a:rPr lang="en" dirty="0">
                <a:solidFill>
                  <a:schemeClr val="dk1"/>
                </a:solidFill>
              </a:rPr>
              <a:t>assessment information can serve many purposes. </a:t>
            </a:r>
            <a:endParaRPr lang="en" dirty="0" smtClean="0">
              <a:solidFill>
                <a:schemeClr val="dk1"/>
              </a:solidFill>
            </a:endParaRPr>
          </a:p>
          <a:p>
            <a:pPr marL="0" lvl="0" indent="0" algn="l" rtl="0">
              <a:spcBef>
                <a:spcPts val="0"/>
              </a:spcBef>
              <a:spcAft>
                <a:spcPts val="0"/>
              </a:spcAft>
              <a:buNone/>
            </a:pPr>
            <a:endParaRPr lang="en" dirty="0" smtClean="0">
              <a:solidFill>
                <a:schemeClr val="dk1"/>
              </a:solidFill>
            </a:endParaRPr>
          </a:p>
          <a:p>
            <a:pPr marL="0" lvl="0" indent="0" algn="l" rtl="0">
              <a:spcBef>
                <a:spcPts val="0"/>
              </a:spcBef>
              <a:spcAft>
                <a:spcPts val="0"/>
              </a:spcAft>
              <a:buNone/>
            </a:pPr>
            <a:r>
              <a:rPr lang="en" dirty="0" smtClean="0">
                <a:solidFill>
                  <a:schemeClr val="dk1"/>
                </a:solidFill>
              </a:rPr>
              <a:t>In </a:t>
            </a:r>
            <a:r>
              <a:rPr lang="en" dirty="0">
                <a:solidFill>
                  <a:schemeClr val="dk1"/>
                </a:solidFill>
              </a:rPr>
              <a:t>this </a:t>
            </a:r>
            <a:r>
              <a:rPr lang="en" b="1" dirty="0">
                <a:solidFill>
                  <a:schemeClr val="dk1"/>
                </a:solidFill>
              </a:rPr>
              <a:t>video</a:t>
            </a:r>
            <a:r>
              <a:rPr lang="en" dirty="0">
                <a:solidFill>
                  <a:schemeClr val="dk1"/>
                </a:solidFill>
              </a:rPr>
              <a:t>, Dr. Kristi Pretti-Frontzcak, the owner of B2K Solutions, discusses the reasons we engage in </a:t>
            </a:r>
            <a:r>
              <a:rPr lang="en" dirty="0" smtClean="0">
                <a:solidFill>
                  <a:schemeClr val="dk1"/>
                </a:solidFill>
              </a:rPr>
              <a:t>assessment, </a:t>
            </a:r>
            <a:r>
              <a:rPr lang="en" dirty="0">
                <a:solidFill>
                  <a:schemeClr val="dk1"/>
                </a:solidFill>
              </a:rPr>
              <a:t>the purpose of collecting assessment </a:t>
            </a:r>
            <a:r>
              <a:rPr lang="en" dirty="0" smtClean="0">
                <a:solidFill>
                  <a:schemeClr val="dk1"/>
                </a:solidFill>
              </a:rPr>
              <a:t>information, </a:t>
            </a:r>
            <a:r>
              <a:rPr lang="en" dirty="0">
                <a:solidFill>
                  <a:schemeClr val="dk1"/>
                </a:solidFill>
              </a:rPr>
              <a:t>and the types of decisions that can be made from each.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Link to video: </a:t>
            </a:r>
            <a:r>
              <a:rPr lang="en" u="sng" dirty="0">
                <a:solidFill>
                  <a:schemeClr val="hlink"/>
                </a:solidFill>
                <a:hlinkClick r:id="rId3"/>
              </a:rPr>
              <a:t>https://www.youtube.com/watch?v=TQanyOvGumg&amp;feature=youtu.be</a:t>
            </a: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2304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55"/>
        <p:cNvGrpSpPr/>
        <p:nvPr/>
      </p:nvGrpSpPr>
      <p:grpSpPr>
        <a:xfrm>
          <a:off x="0" y="0"/>
          <a:ext cx="0" cy="0"/>
          <a:chOff x="0" y="0"/>
          <a:chExt cx="0" cy="0"/>
        </a:xfrm>
      </p:grpSpPr>
      <p:sp>
        <p:nvSpPr>
          <p:cNvPr id="56" name="Google Shape;56;p14"/>
          <p:cNvSpPr txBox="1">
            <a:spLocks noGrp="1"/>
          </p:cNvSpPr>
          <p:nvPr>
            <p:ph type="body" idx="1"/>
          </p:nvPr>
        </p:nvSpPr>
        <p:spPr>
          <a:xfrm>
            <a:off x="457200" y="1110996"/>
            <a:ext cx="8229600" cy="3394500"/>
          </a:xfrm>
          <a:prstGeom prst="rect">
            <a:avLst/>
          </a:prstGeom>
          <a:noFill/>
          <a:ln>
            <a:noFill/>
          </a:ln>
        </p:spPr>
        <p:txBody>
          <a:bodyPr spcFirstLastPara="1" wrap="square" lIns="91425" tIns="45700" rIns="91425" bIns="45700" anchor="t" anchorCtr="0"/>
          <a:lstStyle>
            <a:lvl1pPr marL="457200" marR="0" lvl="0" indent="-345186" algn="l" rtl="0">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lnSpc>
                <a:spcPct val="100000"/>
              </a:lnSpc>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7" name="Google Shape;57;p14"/>
          <p:cNvSpPr txBox="1">
            <a:spLocks noGrp="1"/>
          </p:cNvSpPr>
          <p:nvPr>
            <p:ph type="dt" idx="10"/>
          </p:nvPr>
        </p:nvSpPr>
        <p:spPr>
          <a:xfrm>
            <a:off x="6727032" y="4805958"/>
            <a:ext cx="1920300" cy="274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000">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58" name="Google Shape;58;p14"/>
          <p:cNvSpPr txBox="1">
            <a:spLocks noGrp="1"/>
          </p:cNvSpPr>
          <p:nvPr>
            <p:ph type="ftr" idx="11"/>
          </p:nvPr>
        </p:nvSpPr>
        <p:spPr>
          <a:xfrm>
            <a:off x="4380072" y="4805958"/>
            <a:ext cx="2350800" cy="273900"/>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SzPts val="1400"/>
              <a:buNone/>
              <a:defRPr sz="1000">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59" name="Google Shape;59;p14"/>
          <p:cNvSpPr txBox="1">
            <a:spLocks noGrp="1"/>
          </p:cNvSpPr>
          <p:nvPr>
            <p:ph type="sldNum" idx="12"/>
          </p:nvPr>
        </p:nvSpPr>
        <p:spPr>
          <a:xfrm>
            <a:off x="8647272" y="4805958"/>
            <a:ext cx="365700" cy="2739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61"/>
        <p:cNvGrpSpPr/>
        <p:nvPr/>
      </p:nvGrpSpPr>
      <p:grpSpPr>
        <a:xfrm>
          <a:off x="0" y="0"/>
          <a:ext cx="0" cy="0"/>
          <a:chOff x="0" y="0"/>
          <a:chExt cx="0" cy="0"/>
        </a:xfrm>
      </p:grpSpPr>
      <p:sp>
        <p:nvSpPr>
          <p:cNvPr id="62" name="Google Shape;62;p15"/>
          <p:cNvSpPr txBox="1">
            <a:spLocks noGrp="1"/>
          </p:cNvSpPr>
          <p:nvPr>
            <p:ph type="body" idx="1"/>
          </p:nvPr>
        </p:nvSpPr>
        <p:spPr>
          <a:xfrm>
            <a:off x="457200" y="1110996"/>
            <a:ext cx="4038600" cy="3394500"/>
          </a:xfrm>
          <a:prstGeom prst="rect">
            <a:avLst/>
          </a:prstGeom>
          <a:noFill/>
          <a:ln>
            <a:noFill/>
          </a:ln>
        </p:spPr>
        <p:txBody>
          <a:bodyPr spcFirstLastPara="1" wrap="square" lIns="91425" tIns="45700" rIns="91425" bIns="45700" anchor="t" anchorCtr="0"/>
          <a:lstStyle>
            <a:lvl1pPr marL="457200" marR="0" lvl="0" indent="-349504" algn="l" rtl="0">
              <a:lnSpc>
                <a:spcPct val="100000"/>
              </a:lnSpc>
              <a:spcBef>
                <a:spcPts val="400"/>
              </a:spcBef>
              <a:spcAft>
                <a:spcPts val="0"/>
              </a:spcAft>
              <a:buClr>
                <a:schemeClr val="accent1"/>
              </a:buClr>
              <a:buSzPts val="1904"/>
              <a:buFont typeface="Noto Sans Symbols"/>
              <a:buChar char="▶"/>
              <a:defRPr sz="2800" b="0" i="0" u="none" strike="noStrike" cap="none">
                <a:solidFill>
                  <a:schemeClr val="lt1"/>
                </a:solidFill>
                <a:latin typeface="Rambla"/>
                <a:ea typeface="Rambla"/>
                <a:cs typeface="Rambla"/>
                <a:sym typeface="Rambla"/>
              </a:defRPr>
            </a:lvl1pPr>
            <a:lvl2pPr marL="914400" marR="0" lvl="1" indent="-381000" algn="l" rtl="0">
              <a:lnSpc>
                <a:spcPct val="100000"/>
              </a:lnSpc>
              <a:spcBef>
                <a:spcPts val="324"/>
              </a:spcBef>
              <a:spcAft>
                <a:spcPts val="0"/>
              </a:spcAft>
              <a:buClr>
                <a:schemeClr val="accent1"/>
              </a:buClr>
              <a:buSzPts val="2400"/>
              <a:buFont typeface="Verdana"/>
              <a:buChar char="◦"/>
              <a:defRPr sz="2400" b="0" i="0" u="none" strike="noStrike" cap="none">
                <a:solidFill>
                  <a:schemeClr val="lt1"/>
                </a:solidFill>
                <a:latin typeface="Rambla"/>
                <a:ea typeface="Rambla"/>
                <a:cs typeface="Rambla"/>
                <a:sym typeface="Rambla"/>
              </a:defRPr>
            </a:lvl2pPr>
            <a:lvl3pPr marL="1371600" marR="0" lvl="2" indent="-355600" algn="l" rtl="0">
              <a:lnSpc>
                <a:spcPct val="100000"/>
              </a:lnSpc>
              <a:spcBef>
                <a:spcPts val="350"/>
              </a:spcBef>
              <a:spcAft>
                <a:spcPts val="0"/>
              </a:spcAft>
              <a:buClr>
                <a:schemeClr val="accent2"/>
              </a:buClr>
              <a:buSzPts val="2000"/>
              <a:buFont typeface="Noto Sans Symbols"/>
              <a:buChar char="⚫"/>
              <a:defRPr sz="2000" b="0" i="0" u="none" strike="noStrike" cap="none">
                <a:solidFill>
                  <a:schemeClr val="lt1"/>
                </a:solidFill>
                <a:latin typeface="Rambla"/>
                <a:ea typeface="Rambla"/>
                <a:cs typeface="Rambla"/>
                <a:sym typeface="Rambla"/>
              </a:defRPr>
            </a:lvl3pPr>
            <a:lvl4pPr marL="1828800" marR="0" lvl="3"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63" name="Google Shape;63;p15"/>
          <p:cNvSpPr txBox="1">
            <a:spLocks noGrp="1"/>
          </p:cNvSpPr>
          <p:nvPr>
            <p:ph type="body" idx="2"/>
          </p:nvPr>
        </p:nvSpPr>
        <p:spPr>
          <a:xfrm>
            <a:off x="4648200" y="1110996"/>
            <a:ext cx="4038600" cy="3394500"/>
          </a:xfrm>
          <a:prstGeom prst="rect">
            <a:avLst/>
          </a:prstGeom>
          <a:noFill/>
          <a:ln>
            <a:noFill/>
          </a:ln>
        </p:spPr>
        <p:txBody>
          <a:bodyPr spcFirstLastPara="1" wrap="square" lIns="91425" tIns="45700" rIns="91425" bIns="45700" anchor="t" anchorCtr="0"/>
          <a:lstStyle>
            <a:lvl1pPr marL="457200" marR="0" lvl="0" indent="-349504" algn="l" rtl="0">
              <a:lnSpc>
                <a:spcPct val="100000"/>
              </a:lnSpc>
              <a:spcBef>
                <a:spcPts val="400"/>
              </a:spcBef>
              <a:spcAft>
                <a:spcPts val="0"/>
              </a:spcAft>
              <a:buClr>
                <a:schemeClr val="accent1"/>
              </a:buClr>
              <a:buSzPts val="1904"/>
              <a:buFont typeface="Noto Sans Symbols"/>
              <a:buChar char="▶"/>
              <a:defRPr sz="2800" b="0" i="0" u="none" strike="noStrike" cap="none">
                <a:solidFill>
                  <a:schemeClr val="lt1"/>
                </a:solidFill>
                <a:latin typeface="Rambla"/>
                <a:ea typeface="Rambla"/>
                <a:cs typeface="Rambla"/>
                <a:sym typeface="Rambla"/>
              </a:defRPr>
            </a:lvl1pPr>
            <a:lvl2pPr marL="914400" marR="0" lvl="1" indent="-381000" algn="l" rtl="0">
              <a:lnSpc>
                <a:spcPct val="100000"/>
              </a:lnSpc>
              <a:spcBef>
                <a:spcPts val="324"/>
              </a:spcBef>
              <a:spcAft>
                <a:spcPts val="0"/>
              </a:spcAft>
              <a:buClr>
                <a:schemeClr val="accent1"/>
              </a:buClr>
              <a:buSzPts val="2400"/>
              <a:buFont typeface="Verdana"/>
              <a:buChar char="◦"/>
              <a:defRPr sz="2400" b="0" i="0" u="none" strike="noStrike" cap="none">
                <a:solidFill>
                  <a:schemeClr val="lt1"/>
                </a:solidFill>
                <a:latin typeface="Rambla"/>
                <a:ea typeface="Rambla"/>
                <a:cs typeface="Rambla"/>
                <a:sym typeface="Rambla"/>
              </a:defRPr>
            </a:lvl2pPr>
            <a:lvl3pPr marL="1371600" marR="0" lvl="2" indent="-355600" algn="l" rtl="0">
              <a:lnSpc>
                <a:spcPct val="100000"/>
              </a:lnSpc>
              <a:spcBef>
                <a:spcPts val="350"/>
              </a:spcBef>
              <a:spcAft>
                <a:spcPts val="0"/>
              </a:spcAft>
              <a:buClr>
                <a:schemeClr val="accent2"/>
              </a:buClr>
              <a:buSzPts val="2000"/>
              <a:buFont typeface="Noto Sans Symbols"/>
              <a:buChar char="⚫"/>
              <a:defRPr sz="2000" b="0" i="0" u="none" strike="noStrike" cap="none">
                <a:solidFill>
                  <a:schemeClr val="lt1"/>
                </a:solidFill>
                <a:latin typeface="Rambla"/>
                <a:ea typeface="Rambla"/>
                <a:cs typeface="Rambla"/>
                <a:sym typeface="Rambla"/>
              </a:defRPr>
            </a:lvl3pPr>
            <a:lvl4pPr marL="1828800" marR="0" lvl="3"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64" name="Google Shape;64;p15"/>
          <p:cNvSpPr txBox="1">
            <a:spLocks noGrp="1"/>
          </p:cNvSpPr>
          <p:nvPr>
            <p:ph type="dt" idx="10"/>
          </p:nvPr>
        </p:nvSpPr>
        <p:spPr>
          <a:xfrm>
            <a:off x="6727032" y="4805958"/>
            <a:ext cx="1920300" cy="274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000">
                <a:solidFill>
                  <a:schemeClr val="lt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65" name="Google Shape;65;p15"/>
          <p:cNvSpPr txBox="1">
            <a:spLocks noGrp="1"/>
          </p:cNvSpPr>
          <p:nvPr>
            <p:ph type="ftr" idx="11"/>
          </p:nvPr>
        </p:nvSpPr>
        <p:spPr>
          <a:xfrm>
            <a:off x="4380072" y="4805958"/>
            <a:ext cx="2350800" cy="273900"/>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SzPts val="1400"/>
              <a:buNone/>
              <a:defRPr sz="1000">
                <a:solidFill>
                  <a:schemeClr val="lt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66" name="Google Shape;66;p15"/>
          <p:cNvSpPr txBox="1">
            <a:spLocks noGrp="1"/>
          </p:cNvSpPr>
          <p:nvPr>
            <p:ph type="sldNum" idx="12"/>
          </p:nvPr>
        </p:nvSpPr>
        <p:spPr>
          <a:xfrm>
            <a:off x="8647272" y="4805958"/>
            <a:ext cx="365700" cy="2739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
              <a:t>‹#›</a:t>
            </a:fld>
            <a:endParaRPr/>
          </a:p>
        </p:txBody>
      </p:sp>
      <p:sp>
        <p:nvSpPr>
          <p:cNvPr id="67" name="Google Shape;67;p1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2"/>
              </a:buClr>
              <a:buSzPts val="4100"/>
              <a:buFont typeface="Rambla"/>
              <a:buNone/>
              <a:defRPr sz="4100" b="1" i="0" u="none" strike="noStrike" cap="none">
                <a:solidFill>
                  <a:schemeClr val="lt2"/>
                </a:solidFill>
                <a:latin typeface="Rambla"/>
                <a:ea typeface="Rambla"/>
                <a:cs typeface="Rambla"/>
                <a:sym typeface="Rambl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57200" y="204788"/>
            <a:ext cx="8229600" cy="8574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0" name="Google Shape;70;p16"/>
          <p:cNvSpPr txBox="1">
            <a:spLocks noGrp="1"/>
          </p:cNvSpPr>
          <p:nvPr>
            <p:ph type="body" idx="1"/>
          </p:nvPr>
        </p:nvSpPr>
        <p:spPr>
          <a:xfrm>
            <a:off x="457200" y="4057650"/>
            <a:ext cx="4040100" cy="5715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lstStyle>
            <a:lvl1pPr marL="457200" marR="0" lvl="0" indent="-228600" algn="l" rtl="0">
              <a:lnSpc>
                <a:spcPct val="100000"/>
              </a:lnSpc>
              <a:spcBef>
                <a:spcPts val="400"/>
              </a:spcBef>
              <a:spcAft>
                <a:spcPts val="0"/>
              </a:spcAft>
              <a:buClr>
                <a:schemeClr val="accent1"/>
              </a:buClr>
              <a:buSzPts val="1632"/>
              <a:buFont typeface="Noto Sans Symbols"/>
              <a:buNone/>
              <a:defRPr sz="2400" b="0" i="0" u="none" strike="noStrike" cap="none">
                <a:solidFill>
                  <a:schemeClr val="lt1"/>
                </a:solidFill>
                <a:latin typeface="Rambla"/>
                <a:ea typeface="Rambla"/>
                <a:cs typeface="Rambla"/>
                <a:sym typeface="Rambla"/>
              </a:defRPr>
            </a:lvl1pPr>
            <a:lvl2pPr marL="914400" marR="0" lvl="1" indent="-228600" algn="l" rtl="0">
              <a:lnSpc>
                <a:spcPct val="100000"/>
              </a:lnSpc>
              <a:spcBef>
                <a:spcPts val="324"/>
              </a:spcBef>
              <a:spcAft>
                <a:spcPts val="0"/>
              </a:spcAft>
              <a:buClr>
                <a:schemeClr val="accent1"/>
              </a:buClr>
              <a:buSzPts val="2000"/>
              <a:buFont typeface="Verdana"/>
              <a:buNone/>
              <a:defRPr sz="2000" b="1" i="0" u="none" strike="noStrike" cap="none">
                <a:solidFill>
                  <a:schemeClr val="dk1"/>
                </a:solidFill>
                <a:latin typeface="Rambla"/>
                <a:ea typeface="Rambla"/>
                <a:cs typeface="Rambla"/>
                <a:sym typeface="Rambla"/>
              </a:defRPr>
            </a:lvl2pPr>
            <a:lvl3pPr marL="1371600" marR="0" lvl="2" indent="-228600" algn="l" rtl="0">
              <a:lnSpc>
                <a:spcPct val="100000"/>
              </a:lnSpc>
              <a:spcBef>
                <a:spcPts val="350"/>
              </a:spcBef>
              <a:spcAft>
                <a:spcPts val="0"/>
              </a:spcAft>
              <a:buClr>
                <a:schemeClr val="accent2"/>
              </a:buClr>
              <a:buSzPts val="1800"/>
              <a:buFont typeface="Noto Sans Symbols"/>
              <a:buNone/>
              <a:defRPr sz="1800" b="1" i="0" u="none" strike="noStrike" cap="none">
                <a:solidFill>
                  <a:schemeClr val="dk1"/>
                </a:solidFill>
                <a:latin typeface="Rambla"/>
                <a:ea typeface="Rambla"/>
                <a:cs typeface="Rambla"/>
                <a:sym typeface="Rambla"/>
              </a:defRPr>
            </a:lvl3pPr>
            <a:lvl4pPr marL="1828800" marR="0" lvl="3" indent="-228600" algn="l" rtl="0">
              <a:lnSpc>
                <a:spcPct val="100000"/>
              </a:lnSpc>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4pPr>
            <a:lvl5pPr marL="2286000" marR="0" lvl="4" indent="-228600" algn="l" rtl="0">
              <a:lnSpc>
                <a:spcPct val="100000"/>
              </a:lnSpc>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1" name="Google Shape;71;p16"/>
          <p:cNvSpPr txBox="1">
            <a:spLocks noGrp="1"/>
          </p:cNvSpPr>
          <p:nvPr>
            <p:ph type="body" idx="2"/>
          </p:nvPr>
        </p:nvSpPr>
        <p:spPr>
          <a:xfrm>
            <a:off x="4645026" y="4057650"/>
            <a:ext cx="4041900" cy="5715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lstStyle>
            <a:lvl1pPr marL="457200" marR="0" lvl="0" indent="-228600" algn="l" rtl="0">
              <a:lnSpc>
                <a:spcPct val="100000"/>
              </a:lnSpc>
              <a:spcBef>
                <a:spcPts val="400"/>
              </a:spcBef>
              <a:spcAft>
                <a:spcPts val="0"/>
              </a:spcAft>
              <a:buClr>
                <a:schemeClr val="accent1"/>
              </a:buClr>
              <a:buSzPts val="1632"/>
              <a:buFont typeface="Noto Sans Symbols"/>
              <a:buNone/>
              <a:defRPr sz="2400" b="0" i="0" u="none" strike="noStrike" cap="none">
                <a:solidFill>
                  <a:schemeClr val="lt1"/>
                </a:solidFill>
                <a:latin typeface="Rambla"/>
                <a:ea typeface="Rambla"/>
                <a:cs typeface="Rambla"/>
                <a:sym typeface="Rambla"/>
              </a:defRPr>
            </a:lvl1pPr>
            <a:lvl2pPr marL="914400" marR="0" lvl="1" indent="-228600" algn="l" rtl="0">
              <a:lnSpc>
                <a:spcPct val="100000"/>
              </a:lnSpc>
              <a:spcBef>
                <a:spcPts val="324"/>
              </a:spcBef>
              <a:spcAft>
                <a:spcPts val="0"/>
              </a:spcAft>
              <a:buClr>
                <a:schemeClr val="accent1"/>
              </a:buClr>
              <a:buSzPts val="2000"/>
              <a:buFont typeface="Verdana"/>
              <a:buNone/>
              <a:defRPr sz="2000" b="1" i="0" u="none" strike="noStrike" cap="none">
                <a:solidFill>
                  <a:schemeClr val="dk1"/>
                </a:solidFill>
                <a:latin typeface="Rambla"/>
                <a:ea typeface="Rambla"/>
                <a:cs typeface="Rambla"/>
                <a:sym typeface="Rambla"/>
              </a:defRPr>
            </a:lvl2pPr>
            <a:lvl3pPr marL="1371600" marR="0" lvl="2" indent="-228600" algn="l" rtl="0">
              <a:lnSpc>
                <a:spcPct val="100000"/>
              </a:lnSpc>
              <a:spcBef>
                <a:spcPts val="350"/>
              </a:spcBef>
              <a:spcAft>
                <a:spcPts val="0"/>
              </a:spcAft>
              <a:buClr>
                <a:schemeClr val="accent2"/>
              </a:buClr>
              <a:buSzPts val="1800"/>
              <a:buFont typeface="Noto Sans Symbols"/>
              <a:buNone/>
              <a:defRPr sz="1800" b="1" i="0" u="none" strike="noStrike" cap="none">
                <a:solidFill>
                  <a:schemeClr val="dk1"/>
                </a:solidFill>
                <a:latin typeface="Rambla"/>
                <a:ea typeface="Rambla"/>
                <a:cs typeface="Rambla"/>
                <a:sym typeface="Rambla"/>
              </a:defRPr>
            </a:lvl3pPr>
            <a:lvl4pPr marL="1828800" marR="0" lvl="3" indent="-228600" algn="l" rtl="0">
              <a:lnSpc>
                <a:spcPct val="100000"/>
              </a:lnSpc>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4pPr>
            <a:lvl5pPr marL="2286000" marR="0" lvl="4" indent="-228600" algn="l" rtl="0">
              <a:lnSpc>
                <a:spcPct val="100000"/>
              </a:lnSpc>
              <a:spcBef>
                <a:spcPts val="35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2" name="Google Shape;72;p16"/>
          <p:cNvSpPr txBox="1">
            <a:spLocks noGrp="1"/>
          </p:cNvSpPr>
          <p:nvPr>
            <p:ph type="body" idx="3"/>
          </p:nvPr>
        </p:nvSpPr>
        <p:spPr>
          <a:xfrm>
            <a:off x="457200" y="1083221"/>
            <a:ext cx="4040100" cy="2956200"/>
          </a:xfrm>
          <a:prstGeom prst="rect">
            <a:avLst/>
          </a:prstGeom>
          <a:noFill/>
          <a:ln>
            <a:noFill/>
          </a:ln>
        </p:spPr>
        <p:txBody>
          <a:bodyPr spcFirstLastPara="1" wrap="square" lIns="91425" tIns="45700" rIns="91425" bIns="45700" anchor="t" anchorCtr="0"/>
          <a:lstStyle>
            <a:lvl1pPr marL="457200" marR="0" lvl="0" indent="-332232" algn="l" rtl="0">
              <a:lnSpc>
                <a:spcPct val="100000"/>
              </a:lnSpc>
              <a:spcBef>
                <a:spcPts val="400"/>
              </a:spcBef>
              <a:spcAft>
                <a:spcPts val="0"/>
              </a:spcAft>
              <a:buClr>
                <a:schemeClr val="accent1"/>
              </a:buClr>
              <a:buSzPts val="1632"/>
              <a:buFont typeface="Noto Sans Symbols"/>
              <a:buChar char="▶"/>
              <a:defRPr sz="2400" b="0" i="0" u="none" strike="noStrike" cap="none">
                <a:solidFill>
                  <a:schemeClr val="dk1"/>
                </a:solidFill>
                <a:latin typeface="Rambla"/>
                <a:ea typeface="Rambla"/>
                <a:cs typeface="Rambla"/>
                <a:sym typeface="Rambla"/>
              </a:defRPr>
            </a:lvl1pPr>
            <a:lvl2pPr marL="914400" marR="0" lvl="1" indent="-355600" algn="l" rtl="0">
              <a:lnSpc>
                <a:spcPct val="100000"/>
              </a:lnSpc>
              <a:spcBef>
                <a:spcPts val="324"/>
              </a:spcBef>
              <a:spcAft>
                <a:spcPts val="0"/>
              </a:spcAft>
              <a:buClr>
                <a:schemeClr val="accent1"/>
              </a:buClr>
              <a:buSzPts val="2000"/>
              <a:buFont typeface="Verdana"/>
              <a:buChar char="◦"/>
              <a:defRPr sz="2000" b="0" i="0" u="none" strike="noStrike" cap="none">
                <a:solidFill>
                  <a:schemeClr val="dk1"/>
                </a:solidFill>
                <a:latin typeface="Rambla"/>
                <a:ea typeface="Rambla"/>
                <a:cs typeface="Rambla"/>
                <a:sym typeface="Rambla"/>
              </a:defRPr>
            </a:lvl2pPr>
            <a:lvl3pPr marL="1371600" marR="0" lvl="2"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3pPr>
            <a:lvl4pPr marL="1828800" marR="0" lvl="3" indent="-330200" algn="l" rtl="0">
              <a:lnSpc>
                <a:spcPct val="100000"/>
              </a:lnSpc>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4pPr>
            <a:lvl5pPr marL="2286000" marR="0" lvl="4" indent="-330200" algn="l" rtl="0">
              <a:lnSpc>
                <a:spcPct val="100000"/>
              </a:lnSpc>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3" name="Google Shape;73;p16"/>
          <p:cNvSpPr txBox="1">
            <a:spLocks noGrp="1"/>
          </p:cNvSpPr>
          <p:nvPr>
            <p:ph type="body" idx="4"/>
          </p:nvPr>
        </p:nvSpPr>
        <p:spPr>
          <a:xfrm>
            <a:off x="4645025" y="1083221"/>
            <a:ext cx="4041900" cy="2956200"/>
          </a:xfrm>
          <a:prstGeom prst="rect">
            <a:avLst/>
          </a:prstGeom>
          <a:noFill/>
          <a:ln>
            <a:noFill/>
          </a:ln>
        </p:spPr>
        <p:txBody>
          <a:bodyPr spcFirstLastPara="1" wrap="square" lIns="91425" tIns="45700" rIns="91425" bIns="45700" anchor="t" anchorCtr="0"/>
          <a:lstStyle>
            <a:lvl1pPr marL="457200" marR="0" lvl="0" indent="-332232" algn="l" rtl="0">
              <a:lnSpc>
                <a:spcPct val="100000"/>
              </a:lnSpc>
              <a:spcBef>
                <a:spcPts val="0"/>
              </a:spcBef>
              <a:spcAft>
                <a:spcPts val="0"/>
              </a:spcAft>
              <a:buClr>
                <a:schemeClr val="accent1"/>
              </a:buClr>
              <a:buSzPts val="1632"/>
              <a:buFont typeface="Noto Sans Symbols"/>
              <a:buChar char="▶"/>
              <a:defRPr sz="2400" b="0" i="0" u="none" strike="noStrike" cap="none">
                <a:solidFill>
                  <a:schemeClr val="dk1"/>
                </a:solidFill>
                <a:latin typeface="Rambla"/>
                <a:ea typeface="Rambla"/>
                <a:cs typeface="Rambla"/>
                <a:sym typeface="Rambla"/>
              </a:defRPr>
            </a:lvl1pPr>
            <a:lvl2pPr marL="914400" marR="0" lvl="1" indent="-355600" algn="l" rtl="0">
              <a:lnSpc>
                <a:spcPct val="100000"/>
              </a:lnSpc>
              <a:spcBef>
                <a:spcPts val="324"/>
              </a:spcBef>
              <a:spcAft>
                <a:spcPts val="0"/>
              </a:spcAft>
              <a:buClr>
                <a:schemeClr val="accent1"/>
              </a:buClr>
              <a:buSzPts val="2000"/>
              <a:buFont typeface="Verdana"/>
              <a:buChar char="◦"/>
              <a:defRPr sz="2000" b="0" i="0" u="none" strike="noStrike" cap="none">
                <a:solidFill>
                  <a:schemeClr val="dk1"/>
                </a:solidFill>
                <a:latin typeface="Rambla"/>
                <a:ea typeface="Rambla"/>
                <a:cs typeface="Rambla"/>
                <a:sym typeface="Rambla"/>
              </a:defRPr>
            </a:lvl2pPr>
            <a:lvl3pPr marL="1371600" marR="0" lvl="2"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3pPr>
            <a:lvl4pPr marL="1828800" marR="0" lvl="3" indent="-330200" algn="l" rtl="0">
              <a:lnSpc>
                <a:spcPct val="100000"/>
              </a:lnSpc>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4pPr>
            <a:lvl5pPr marL="2286000" marR="0" lvl="4" indent="-330200" algn="l" rtl="0">
              <a:lnSpc>
                <a:spcPct val="100000"/>
              </a:lnSpc>
              <a:spcBef>
                <a:spcPts val="35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4" name="Google Shape;74;p16"/>
          <p:cNvSpPr txBox="1">
            <a:spLocks noGrp="1"/>
          </p:cNvSpPr>
          <p:nvPr>
            <p:ph type="dt" idx="10"/>
          </p:nvPr>
        </p:nvSpPr>
        <p:spPr>
          <a:xfrm>
            <a:off x="6727032" y="4805958"/>
            <a:ext cx="1920300" cy="274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000">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75" name="Google Shape;75;p16"/>
          <p:cNvSpPr txBox="1">
            <a:spLocks noGrp="1"/>
          </p:cNvSpPr>
          <p:nvPr>
            <p:ph type="ftr" idx="11"/>
          </p:nvPr>
        </p:nvSpPr>
        <p:spPr>
          <a:xfrm>
            <a:off x="4380072" y="4805958"/>
            <a:ext cx="2350800" cy="273900"/>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SzPts val="1400"/>
              <a:buNone/>
              <a:defRPr sz="1000">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76" name="Google Shape;76;p16"/>
          <p:cNvSpPr txBox="1">
            <a:spLocks noGrp="1"/>
          </p:cNvSpPr>
          <p:nvPr>
            <p:ph type="sldNum" idx="12"/>
          </p:nvPr>
        </p:nvSpPr>
        <p:spPr>
          <a:xfrm>
            <a:off x="8647272" y="4805958"/>
            <a:ext cx="365700" cy="2739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9" name="Google Shape;79;p17"/>
          <p:cNvSpPr txBox="1">
            <a:spLocks noGrp="1"/>
          </p:cNvSpPr>
          <p:nvPr>
            <p:ph type="body" idx="1"/>
          </p:nvPr>
        </p:nvSpPr>
        <p:spPr>
          <a:xfrm rot="5400000">
            <a:off x="2927249" y="-1359054"/>
            <a:ext cx="3289500" cy="8229600"/>
          </a:xfrm>
          <a:prstGeom prst="rect">
            <a:avLst/>
          </a:prstGeom>
          <a:noFill/>
          <a:ln>
            <a:noFill/>
          </a:ln>
        </p:spPr>
        <p:txBody>
          <a:bodyPr spcFirstLastPara="1" wrap="square" lIns="91425" tIns="45700" rIns="91425" bIns="45700" anchor="t" anchorCtr="0"/>
          <a:lstStyle>
            <a:lvl1pPr marL="457200" marR="0" lvl="0" indent="-345186" algn="l" rtl="0">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lnSpc>
                <a:spcPct val="100000"/>
              </a:lnSpc>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80" name="Google Shape;80;p17"/>
          <p:cNvSpPr txBox="1">
            <a:spLocks noGrp="1"/>
          </p:cNvSpPr>
          <p:nvPr>
            <p:ph type="dt" idx="10"/>
          </p:nvPr>
        </p:nvSpPr>
        <p:spPr>
          <a:xfrm>
            <a:off x="6727032" y="4805958"/>
            <a:ext cx="1920300" cy="274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000">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81" name="Google Shape;81;p17"/>
          <p:cNvSpPr txBox="1">
            <a:spLocks noGrp="1"/>
          </p:cNvSpPr>
          <p:nvPr>
            <p:ph type="ftr" idx="11"/>
          </p:nvPr>
        </p:nvSpPr>
        <p:spPr>
          <a:xfrm>
            <a:off x="4380072" y="4805958"/>
            <a:ext cx="2350800" cy="273900"/>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SzPts val="1400"/>
              <a:buNone/>
              <a:defRPr sz="1000">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82" name="Google Shape;82;p17"/>
          <p:cNvSpPr txBox="1">
            <a:spLocks noGrp="1"/>
          </p:cNvSpPr>
          <p:nvPr>
            <p:ph type="sldNum" idx="12"/>
          </p:nvPr>
        </p:nvSpPr>
        <p:spPr>
          <a:xfrm>
            <a:off x="8647272" y="4805958"/>
            <a:ext cx="365700" cy="2739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p:cSld name="SECTION_HEADER_1">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5" name="Google Shape;85;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1600"/>
              </a:spcBef>
              <a:spcAft>
                <a:spcPts val="0"/>
              </a:spcAft>
              <a:buClr>
                <a:srgbClr val="888888"/>
              </a:buClr>
              <a:buSzPts val="1500"/>
              <a:buNone/>
              <a:defRPr sz="1500">
                <a:solidFill>
                  <a:srgbClr val="888888"/>
                </a:solidFill>
              </a:defRPr>
            </a:lvl2pPr>
            <a:lvl3pPr marL="1371600" lvl="2" indent="-228600" algn="l" rtl="0">
              <a:lnSpc>
                <a:spcPct val="90000"/>
              </a:lnSpc>
              <a:spcBef>
                <a:spcPts val="1600"/>
              </a:spcBef>
              <a:spcAft>
                <a:spcPts val="0"/>
              </a:spcAft>
              <a:buClr>
                <a:srgbClr val="888888"/>
              </a:buClr>
              <a:buSzPts val="1400"/>
              <a:buNone/>
              <a:defRPr sz="1400">
                <a:solidFill>
                  <a:srgbClr val="888888"/>
                </a:solidFill>
              </a:defRPr>
            </a:lvl3pPr>
            <a:lvl4pPr marL="1828800" lvl="3" indent="-228600" algn="l" rtl="0">
              <a:lnSpc>
                <a:spcPct val="90000"/>
              </a:lnSpc>
              <a:spcBef>
                <a:spcPts val="1600"/>
              </a:spcBef>
              <a:spcAft>
                <a:spcPts val="0"/>
              </a:spcAft>
              <a:buClr>
                <a:srgbClr val="888888"/>
              </a:buClr>
              <a:buSzPts val="1200"/>
              <a:buNone/>
              <a:defRPr sz="1200">
                <a:solidFill>
                  <a:srgbClr val="888888"/>
                </a:solidFill>
              </a:defRPr>
            </a:lvl4pPr>
            <a:lvl5pPr marL="2286000" lvl="4" indent="-228600" algn="l" rtl="0">
              <a:lnSpc>
                <a:spcPct val="90000"/>
              </a:lnSpc>
              <a:spcBef>
                <a:spcPts val="1600"/>
              </a:spcBef>
              <a:spcAft>
                <a:spcPts val="0"/>
              </a:spcAft>
              <a:buClr>
                <a:srgbClr val="888888"/>
              </a:buClr>
              <a:buSzPts val="1200"/>
              <a:buNone/>
              <a:defRPr sz="1200">
                <a:solidFill>
                  <a:srgbClr val="888888"/>
                </a:solidFill>
              </a:defRPr>
            </a:lvl5pPr>
            <a:lvl6pPr marL="2743200" lvl="5" indent="-228600" algn="l" rtl="0">
              <a:lnSpc>
                <a:spcPct val="90000"/>
              </a:lnSpc>
              <a:spcBef>
                <a:spcPts val="1600"/>
              </a:spcBef>
              <a:spcAft>
                <a:spcPts val="0"/>
              </a:spcAft>
              <a:buClr>
                <a:srgbClr val="888888"/>
              </a:buClr>
              <a:buSzPts val="1200"/>
              <a:buNone/>
              <a:defRPr sz="1200">
                <a:solidFill>
                  <a:srgbClr val="888888"/>
                </a:solidFill>
              </a:defRPr>
            </a:lvl6pPr>
            <a:lvl7pPr marL="3200400" lvl="6" indent="-228600" algn="l" rtl="0">
              <a:lnSpc>
                <a:spcPct val="90000"/>
              </a:lnSpc>
              <a:spcBef>
                <a:spcPts val="1600"/>
              </a:spcBef>
              <a:spcAft>
                <a:spcPts val="0"/>
              </a:spcAft>
              <a:buClr>
                <a:srgbClr val="888888"/>
              </a:buClr>
              <a:buSzPts val="1200"/>
              <a:buNone/>
              <a:defRPr sz="1200">
                <a:solidFill>
                  <a:srgbClr val="888888"/>
                </a:solidFill>
              </a:defRPr>
            </a:lvl7pPr>
            <a:lvl8pPr marL="3657600" lvl="7" indent="-228600" algn="l" rtl="0">
              <a:lnSpc>
                <a:spcPct val="90000"/>
              </a:lnSpc>
              <a:spcBef>
                <a:spcPts val="1600"/>
              </a:spcBef>
              <a:spcAft>
                <a:spcPts val="0"/>
              </a:spcAft>
              <a:buClr>
                <a:srgbClr val="888888"/>
              </a:buClr>
              <a:buSzPts val="1200"/>
              <a:buNone/>
              <a:defRPr sz="1200">
                <a:solidFill>
                  <a:srgbClr val="888888"/>
                </a:solidFill>
              </a:defRPr>
            </a:lvl8pPr>
            <a:lvl9pPr marL="4114800" lvl="8" indent="-228600" algn="l" rtl="0">
              <a:lnSpc>
                <a:spcPct val="90000"/>
              </a:lnSpc>
              <a:spcBef>
                <a:spcPts val="1600"/>
              </a:spcBef>
              <a:spcAft>
                <a:spcPts val="1600"/>
              </a:spcAft>
              <a:buClr>
                <a:srgbClr val="888888"/>
              </a:buClr>
              <a:buSzPts val="1200"/>
              <a:buNone/>
              <a:defRPr sz="1200">
                <a:solidFill>
                  <a:srgbClr val="888888"/>
                </a:solidFill>
              </a:defRPr>
            </a:lvl9pPr>
          </a:lstStyle>
          <a:p>
            <a:endParaRPr/>
          </a:p>
        </p:txBody>
      </p:sp>
      <p:sp>
        <p:nvSpPr>
          <p:cNvPr id="86" name="Google Shape;86;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7" name="Google Shape;87;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8" name="Google Shape;88;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8123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54400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3"/>
        <p:cNvGrpSpPr/>
        <p:nvPr/>
      </p:nvGrpSpPr>
      <p:grpSpPr>
        <a:xfrm>
          <a:off x="0" y="0"/>
          <a:ext cx="0" cy="0"/>
          <a:chOff x="0" y="0"/>
          <a:chExt cx="0" cy="0"/>
        </a:xfrm>
      </p:grpSpPr>
      <p:sp>
        <p:nvSpPr>
          <p:cNvPr id="94" name="Google Shape;94;p2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95" name="Google Shape;95;p2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 name="Google Shape;96;p20"/>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p:cSld name="SECTION_HEADER_1">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9" name="Google Shape;99;p2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1600"/>
              </a:spcBef>
              <a:spcAft>
                <a:spcPts val="0"/>
              </a:spcAft>
              <a:buClr>
                <a:srgbClr val="888888"/>
              </a:buClr>
              <a:buSzPts val="1500"/>
              <a:buNone/>
              <a:defRPr sz="1500">
                <a:solidFill>
                  <a:srgbClr val="888888"/>
                </a:solidFill>
              </a:defRPr>
            </a:lvl2pPr>
            <a:lvl3pPr marL="1371600" lvl="2" indent="-228600" algn="l" rtl="0">
              <a:lnSpc>
                <a:spcPct val="90000"/>
              </a:lnSpc>
              <a:spcBef>
                <a:spcPts val="1600"/>
              </a:spcBef>
              <a:spcAft>
                <a:spcPts val="0"/>
              </a:spcAft>
              <a:buClr>
                <a:srgbClr val="888888"/>
              </a:buClr>
              <a:buSzPts val="1400"/>
              <a:buNone/>
              <a:defRPr sz="1400">
                <a:solidFill>
                  <a:srgbClr val="888888"/>
                </a:solidFill>
              </a:defRPr>
            </a:lvl3pPr>
            <a:lvl4pPr marL="1828800" lvl="3" indent="-228600" algn="l" rtl="0">
              <a:lnSpc>
                <a:spcPct val="90000"/>
              </a:lnSpc>
              <a:spcBef>
                <a:spcPts val="1600"/>
              </a:spcBef>
              <a:spcAft>
                <a:spcPts val="0"/>
              </a:spcAft>
              <a:buClr>
                <a:srgbClr val="888888"/>
              </a:buClr>
              <a:buSzPts val="1200"/>
              <a:buNone/>
              <a:defRPr sz="1200">
                <a:solidFill>
                  <a:srgbClr val="888888"/>
                </a:solidFill>
              </a:defRPr>
            </a:lvl4pPr>
            <a:lvl5pPr marL="2286000" lvl="4" indent="-228600" algn="l" rtl="0">
              <a:lnSpc>
                <a:spcPct val="90000"/>
              </a:lnSpc>
              <a:spcBef>
                <a:spcPts val="1600"/>
              </a:spcBef>
              <a:spcAft>
                <a:spcPts val="0"/>
              </a:spcAft>
              <a:buClr>
                <a:srgbClr val="888888"/>
              </a:buClr>
              <a:buSzPts val="1200"/>
              <a:buNone/>
              <a:defRPr sz="1200">
                <a:solidFill>
                  <a:srgbClr val="888888"/>
                </a:solidFill>
              </a:defRPr>
            </a:lvl5pPr>
            <a:lvl6pPr marL="2743200" lvl="5" indent="-228600" algn="l" rtl="0">
              <a:lnSpc>
                <a:spcPct val="90000"/>
              </a:lnSpc>
              <a:spcBef>
                <a:spcPts val="1600"/>
              </a:spcBef>
              <a:spcAft>
                <a:spcPts val="0"/>
              </a:spcAft>
              <a:buClr>
                <a:srgbClr val="888888"/>
              </a:buClr>
              <a:buSzPts val="1200"/>
              <a:buNone/>
              <a:defRPr sz="1200">
                <a:solidFill>
                  <a:srgbClr val="888888"/>
                </a:solidFill>
              </a:defRPr>
            </a:lvl6pPr>
            <a:lvl7pPr marL="3200400" lvl="6" indent="-228600" algn="l" rtl="0">
              <a:lnSpc>
                <a:spcPct val="90000"/>
              </a:lnSpc>
              <a:spcBef>
                <a:spcPts val="1600"/>
              </a:spcBef>
              <a:spcAft>
                <a:spcPts val="0"/>
              </a:spcAft>
              <a:buClr>
                <a:srgbClr val="888888"/>
              </a:buClr>
              <a:buSzPts val="1200"/>
              <a:buNone/>
              <a:defRPr sz="1200">
                <a:solidFill>
                  <a:srgbClr val="888888"/>
                </a:solidFill>
              </a:defRPr>
            </a:lvl7pPr>
            <a:lvl8pPr marL="3657600" lvl="7" indent="-228600" algn="l" rtl="0">
              <a:lnSpc>
                <a:spcPct val="90000"/>
              </a:lnSpc>
              <a:spcBef>
                <a:spcPts val="1600"/>
              </a:spcBef>
              <a:spcAft>
                <a:spcPts val="0"/>
              </a:spcAft>
              <a:buClr>
                <a:srgbClr val="888888"/>
              </a:buClr>
              <a:buSzPts val="1200"/>
              <a:buNone/>
              <a:defRPr sz="1200">
                <a:solidFill>
                  <a:srgbClr val="888888"/>
                </a:solidFill>
              </a:defRPr>
            </a:lvl8pPr>
            <a:lvl9pPr marL="4114800" lvl="8" indent="-228600" algn="l" rtl="0">
              <a:lnSpc>
                <a:spcPct val="90000"/>
              </a:lnSpc>
              <a:spcBef>
                <a:spcPts val="1600"/>
              </a:spcBef>
              <a:spcAft>
                <a:spcPts val="1600"/>
              </a:spcAft>
              <a:buClr>
                <a:srgbClr val="888888"/>
              </a:buClr>
              <a:buSzPts val="1200"/>
              <a:buNone/>
              <a:defRPr sz="1200">
                <a:solidFill>
                  <a:srgbClr val="888888"/>
                </a:solidFill>
              </a:defRPr>
            </a:lvl9pPr>
          </a:lstStyle>
          <a:p>
            <a:endParaRPr/>
          </a:p>
        </p:txBody>
      </p:sp>
      <p:sp>
        <p:nvSpPr>
          <p:cNvPr id="100" name="Google Shape;100;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1" name="Google Shape;101;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2" name="Google Shape;102;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5" name="Google Shape;105;p2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06" name="Google Shape;106;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7" name="Google Shape;107;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8" name="Google Shape;108;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9"/>
        <p:cNvGrpSpPr/>
        <p:nvPr/>
      </p:nvGrpSpPr>
      <p:grpSpPr>
        <a:xfrm>
          <a:off x="0" y="0"/>
          <a:ext cx="0" cy="0"/>
          <a:chOff x="0" y="0"/>
          <a:chExt cx="0" cy="0"/>
        </a:xfrm>
      </p:grpSpPr>
      <p:sp>
        <p:nvSpPr>
          <p:cNvPr id="110" name="Google Shape;110;p23"/>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3" name="Google Shape;113;p2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14" name="Google Shape;114;p2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15" name="Google Shape;115;p24"/>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a:off x="1028700" y="514350"/>
            <a:ext cx="7200900" cy="1114500"/>
          </a:xfrm>
          <a:prstGeom prst="rect">
            <a:avLst/>
          </a:prstGeom>
          <a:noFill/>
          <a:ln>
            <a:noFill/>
          </a:ln>
        </p:spPr>
        <p:txBody>
          <a:bodyPr spcFirstLastPara="1" wrap="square" lIns="68575" tIns="34275" rIns="68575" bIns="34275" anchor="t" anchorCtr="0"/>
          <a:lstStyle>
            <a:lvl1pPr lvl="0" algn="l" rtl="0">
              <a:lnSpc>
                <a:spcPct val="89000"/>
              </a:lnSpc>
              <a:spcBef>
                <a:spcPts val="0"/>
              </a:spcBef>
              <a:spcAft>
                <a:spcPts val="0"/>
              </a:spcAft>
              <a:buClr>
                <a:schemeClr val="dk2"/>
              </a:buClr>
              <a:buSzPts val="3300"/>
              <a:buFont typeface="Source Sans Pro"/>
              <a:buNone/>
              <a:defRPr>
                <a:solidFill>
                  <a:schemeClr val="dk2"/>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8" name="Google Shape;118;p25"/>
          <p:cNvSpPr txBox="1">
            <a:spLocks noGrp="1"/>
          </p:cNvSpPr>
          <p:nvPr>
            <p:ph type="body" idx="1"/>
          </p:nvPr>
        </p:nvSpPr>
        <p:spPr>
          <a:xfrm>
            <a:off x="1028700" y="1714499"/>
            <a:ext cx="3335700" cy="2685900"/>
          </a:xfrm>
          <a:prstGeom prst="rect">
            <a:avLst/>
          </a:prstGeom>
          <a:noFill/>
          <a:ln>
            <a:noFill/>
          </a:ln>
        </p:spPr>
        <p:txBody>
          <a:bodyPr spcFirstLastPara="1" wrap="square" lIns="68575" tIns="34275" rIns="68575" bIns="34275" anchor="t" anchorCtr="0"/>
          <a:lstStyle>
            <a:lvl1pPr marL="457200" lvl="0" indent="-323850" algn="l" rtl="0">
              <a:lnSpc>
                <a:spcPct val="94000"/>
              </a:lnSpc>
              <a:spcBef>
                <a:spcPts val="800"/>
              </a:spcBef>
              <a:spcAft>
                <a:spcPts val="0"/>
              </a:spcAft>
              <a:buClr>
                <a:schemeClr val="dk2"/>
              </a:buClr>
              <a:buSzPts val="1500"/>
              <a:buChar char="●"/>
              <a:defRPr>
                <a:solidFill>
                  <a:schemeClr val="dk2"/>
                </a:solidFill>
              </a:defRPr>
            </a:lvl1pPr>
            <a:lvl2pPr marL="914400" lvl="1" indent="-323850" algn="l" rtl="0">
              <a:lnSpc>
                <a:spcPct val="94000"/>
              </a:lnSpc>
              <a:spcBef>
                <a:spcPts val="400"/>
              </a:spcBef>
              <a:spcAft>
                <a:spcPts val="0"/>
              </a:spcAft>
              <a:buClr>
                <a:schemeClr val="dk2"/>
              </a:buClr>
              <a:buSzPts val="1500"/>
              <a:buChar char="○"/>
              <a:defRPr>
                <a:solidFill>
                  <a:schemeClr val="dk2"/>
                </a:solidFill>
              </a:defRPr>
            </a:lvl2pPr>
            <a:lvl3pPr marL="1371600" lvl="2" indent="-317500" algn="l" rtl="0">
              <a:lnSpc>
                <a:spcPct val="94000"/>
              </a:lnSpc>
              <a:spcBef>
                <a:spcPts val="400"/>
              </a:spcBef>
              <a:spcAft>
                <a:spcPts val="0"/>
              </a:spcAft>
              <a:buClr>
                <a:schemeClr val="dk2"/>
              </a:buClr>
              <a:buSzPts val="1400"/>
              <a:buChar char="■"/>
              <a:defRPr>
                <a:solidFill>
                  <a:schemeClr val="dk2"/>
                </a:solidFill>
              </a:defRPr>
            </a:lvl3pPr>
            <a:lvl4pPr marL="1828800" lvl="3" indent="-317500" algn="l" rtl="0">
              <a:lnSpc>
                <a:spcPct val="94000"/>
              </a:lnSpc>
              <a:spcBef>
                <a:spcPts val="400"/>
              </a:spcBef>
              <a:spcAft>
                <a:spcPts val="0"/>
              </a:spcAft>
              <a:buClr>
                <a:schemeClr val="dk2"/>
              </a:buClr>
              <a:buSzPts val="1400"/>
              <a:buChar char="●"/>
              <a:defRPr>
                <a:solidFill>
                  <a:schemeClr val="dk2"/>
                </a:solidFill>
              </a:defRPr>
            </a:lvl4pPr>
            <a:lvl5pPr marL="2286000" lvl="4" indent="-304800" algn="l" rtl="0">
              <a:lnSpc>
                <a:spcPct val="94000"/>
              </a:lnSpc>
              <a:spcBef>
                <a:spcPts val="400"/>
              </a:spcBef>
              <a:spcAft>
                <a:spcPts val="0"/>
              </a:spcAft>
              <a:buClr>
                <a:schemeClr val="dk2"/>
              </a:buClr>
              <a:buSzPts val="1200"/>
              <a:buChar char="○"/>
              <a:defRPr>
                <a:solidFill>
                  <a:schemeClr val="dk2"/>
                </a:solidFill>
              </a:defRPr>
            </a:lvl5pPr>
            <a:lvl6pPr marL="2743200" lvl="5" indent="-317500" algn="l" rtl="0">
              <a:lnSpc>
                <a:spcPct val="94000"/>
              </a:lnSpc>
              <a:spcBef>
                <a:spcPts val="400"/>
              </a:spcBef>
              <a:spcAft>
                <a:spcPts val="0"/>
              </a:spcAft>
              <a:buClr>
                <a:schemeClr val="dk2"/>
              </a:buClr>
              <a:buSzPts val="1400"/>
              <a:buChar char="■"/>
              <a:defRPr/>
            </a:lvl6pPr>
            <a:lvl7pPr marL="3200400" lvl="6" indent="-317500" algn="l" rtl="0">
              <a:lnSpc>
                <a:spcPct val="94000"/>
              </a:lnSpc>
              <a:spcBef>
                <a:spcPts val="400"/>
              </a:spcBef>
              <a:spcAft>
                <a:spcPts val="0"/>
              </a:spcAft>
              <a:buClr>
                <a:schemeClr val="dk2"/>
              </a:buClr>
              <a:buSzPts val="1400"/>
              <a:buChar char="●"/>
              <a:defRPr/>
            </a:lvl7pPr>
            <a:lvl8pPr marL="3657600" lvl="7" indent="-317500" algn="l" rtl="0">
              <a:lnSpc>
                <a:spcPct val="94000"/>
              </a:lnSpc>
              <a:spcBef>
                <a:spcPts val="400"/>
              </a:spcBef>
              <a:spcAft>
                <a:spcPts val="0"/>
              </a:spcAft>
              <a:buClr>
                <a:schemeClr val="dk2"/>
              </a:buClr>
              <a:buSzPts val="1400"/>
              <a:buChar char="○"/>
              <a:defRPr/>
            </a:lvl8pPr>
            <a:lvl9pPr marL="4114800" lvl="8" indent="-317500" algn="l" rtl="0">
              <a:lnSpc>
                <a:spcPct val="94000"/>
              </a:lnSpc>
              <a:spcBef>
                <a:spcPts val="400"/>
              </a:spcBef>
              <a:spcAft>
                <a:spcPts val="200"/>
              </a:spcAft>
              <a:buClr>
                <a:schemeClr val="dk2"/>
              </a:buClr>
              <a:buSzPts val="1400"/>
              <a:buChar char="■"/>
              <a:defRPr/>
            </a:lvl9pPr>
          </a:lstStyle>
          <a:p>
            <a:endParaRPr/>
          </a:p>
        </p:txBody>
      </p:sp>
      <p:sp>
        <p:nvSpPr>
          <p:cNvPr id="119" name="Google Shape;119;p25"/>
          <p:cNvSpPr txBox="1">
            <a:spLocks noGrp="1"/>
          </p:cNvSpPr>
          <p:nvPr>
            <p:ph type="body" idx="2"/>
          </p:nvPr>
        </p:nvSpPr>
        <p:spPr>
          <a:xfrm>
            <a:off x="4894052" y="1714499"/>
            <a:ext cx="3335700" cy="2685900"/>
          </a:xfrm>
          <a:prstGeom prst="rect">
            <a:avLst/>
          </a:prstGeom>
          <a:noFill/>
          <a:ln>
            <a:noFill/>
          </a:ln>
        </p:spPr>
        <p:txBody>
          <a:bodyPr spcFirstLastPara="1" wrap="square" lIns="68575" tIns="34275" rIns="68575" bIns="34275" anchor="t" anchorCtr="0"/>
          <a:lstStyle>
            <a:lvl1pPr marL="457200" lvl="0" indent="-323850" algn="l" rtl="0">
              <a:lnSpc>
                <a:spcPct val="94000"/>
              </a:lnSpc>
              <a:spcBef>
                <a:spcPts val="800"/>
              </a:spcBef>
              <a:spcAft>
                <a:spcPts val="0"/>
              </a:spcAft>
              <a:buClr>
                <a:schemeClr val="dk2"/>
              </a:buClr>
              <a:buSzPts val="1500"/>
              <a:buChar char="●"/>
              <a:defRPr>
                <a:solidFill>
                  <a:schemeClr val="dk2"/>
                </a:solidFill>
              </a:defRPr>
            </a:lvl1pPr>
            <a:lvl2pPr marL="914400" lvl="1" indent="-323850" algn="l" rtl="0">
              <a:lnSpc>
                <a:spcPct val="94000"/>
              </a:lnSpc>
              <a:spcBef>
                <a:spcPts val="400"/>
              </a:spcBef>
              <a:spcAft>
                <a:spcPts val="0"/>
              </a:spcAft>
              <a:buClr>
                <a:schemeClr val="dk2"/>
              </a:buClr>
              <a:buSzPts val="1500"/>
              <a:buChar char="○"/>
              <a:defRPr>
                <a:solidFill>
                  <a:schemeClr val="dk2"/>
                </a:solidFill>
              </a:defRPr>
            </a:lvl2pPr>
            <a:lvl3pPr marL="1371600" lvl="2" indent="-317500" algn="l" rtl="0">
              <a:lnSpc>
                <a:spcPct val="94000"/>
              </a:lnSpc>
              <a:spcBef>
                <a:spcPts val="400"/>
              </a:spcBef>
              <a:spcAft>
                <a:spcPts val="0"/>
              </a:spcAft>
              <a:buClr>
                <a:schemeClr val="dk2"/>
              </a:buClr>
              <a:buSzPts val="1400"/>
              <a:buChar char="■"/>
              <a:defRPr>
                <a:solidFill>
                  <a:schemeClr val="dk2"/>
                </a:solidFill>
              </a:defRPr>
            </a:lvl3pPr>
            <a:lvl4pPr marL="1828800" lvl="3" indent="-317500" algn="l" rtl="0">
              <a:lnSpc>
                <a:spcPct val="94000"/>
              </a:lnSpc>
              <a:spcBef>
                <a:spcPts val="400"/>
              </a:spcBef>
              <a:spcAft>
                <a:spcPts val="0"/>
              </a:spcAft>
              <a:buClr>
                <a:schemeClr val="dk2"/>
              </a:buClr>
              <a:buSzPts val="1400"/>
              <a:buChar char="●"/>
              <a:defRPr>
                <a:solidFill>
                  <a:schemeClr val="dk2"/>
                </a:solidFill>
              </a:defRPr>
            </a:lvl4pPr>
            <a:lvl5pPr marL="2286000" lvl="4" indent="-304800" algn="l" rtl="0">
              <a:lnSpc>
                <a:spcPct val="94000"/>
              </a:lnSpc>
              <a:spcBef>
                <a:spcPts val="400"/>
              </a:spcBef>
              <a:spcAft>
                <a:spcPts val="0"/>
              </a:spcAft>
              <a:buClr>
                <a:schemeClr val="dk2"/>
              </a:buClr>
              <a:buSzPts val="1200"/>
              <a:buChar char="○"/>
              <a:defRPr>
                <a:solidFill>
                  <a:schemeClr val="dk2"/>
                </a:solidFill>
              </a:defRPr>
            </a:lvl5pPr>
            <a:lvl6pPr marL="2743200" lvl="5" indent="-317500" algn="l" rtl="0">
              <a:lnSpc>
                <a:spcPct val="94000"/>
              </a:lnSpc>
              <a:spcBef>
                <a:spcPts val="400"/>
              </a:spcBef>
              <a:spcAft>
                <a:spcPts val="0"/>
              </a:spcAft>
              <a:buClr>
                <a:schemeClr val="dk2"/>
              </a:buClr>
              <a:buSzPts val="1400"/>
              <a:buChar char="■"/>
              <a:defRPr/>
            </a:lvl6pPr>
            <a:lvl7pPr marL="3200400" lvl="6" indent="-317500" algn="l" rtl="0">
              <a:lnSpc>
                <a:spcPct val="94000"/>
              </a:lnSpc>
              <a:spcBef>
                <a:spcPts val="400"/>
              </a:spcBef>
              <a:spcAft>
                <a:spcPts val="0"/>
              </a:spcAft>
              <a:buClr>
                <a:schemeClr val="dk2"/>
              </a:buClr>
              <a:buSzPts val="1400"/>
              <a:buChar char="●"/>
              <a:defRPr/>
            </a:lvl7pPr>
            <a:lvl8pPr marL="3657600" lvl="7" indent="-317500" algn="l" rtl="0">
              <a:lnSpc>
                <a:spcPct val="94000"/>
              </a:lnSpc>
              <a:spcBef>
                <a:spcPts val="400"/>
              </a:spcBef>
              <a:spcAft>
                <a:spcPts val="0"/>
              </a:spcAft>
              <a:buClr>
                <a:schemeClr val="dk2"/>
              </a:buClr>
              <a:buSzPts val="1400"/>
              <a:buChar char="○"/>
              <a:defRPr/>
            </a:lvl8pPr>
            <a:lvl9pPr marL="4114800" lvl="8" indent="-317500" algn="l" rtl="0">
              <a:lnSpc>
                <a:spcPct val="94000"/>
              </a:lnSpc>
              <a:spcBef>
                <a:spcPts val="400"/>
              </a:spcBef>
              <a:spcAft>
                <a:spcPts val="200"/>
              </a:spcAft>
              <a:buClr>
                <a:schemeClr val="dk2"/>
              </a:buClr>
              <a:buSzPts val="1400"/>
              <a:buChar char="■"/>
              <a:defRPr/>
            </a:lvl9pPr>
          </a:lstStyle>
          <a:p>
            <a:endParaRPr/>
          </a:p>
        </p:txBody>
      </p:sp>
      <p:sp>
        <p:nvSpPr>
          <p:cNvPr id="120" name="Google Shape;120;p25"/>
          <p:cNvSpPr txBox="1">
            <a:spLocks noGrp="1"/>
          </p:cNvSpPr>
          <p:nvPr>
            <p:ph type="dt" idx="10"/>
          </p:nvPr>
        </p:nvSpPr>
        <p:spPr>
          <a:xfrm>
            <a:off x="1042988" y="4840039"/>
            <a:ext cx="903300" cy="3036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1" name="Google Shape;121;p25"/>
          <p:cNvSpPr txBox="1">
            <a:spLocks noGrp="1"/>
          </p:cNvSpPr>
          <p:nvPr>
            <p:ph type="ftr" idx="11"/>
          </p:nvPr>
        </p:nvSpPr>
        <p:spPr>
          <a:xfrm>
            <a:off x="2170173" y="4840039"/>
            <a:ext cx="4710600" cy="3036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2" name="Google Shape;122;p25"/>
          <p:cNvSpPr txBox="1">
            <a:spLocks noGrp="1"/>
          </p:cNvSpPr>
          <p:nvPr>
            <p:ph type="sldNum" idx="12"/>
          </p:nvPr>
        </p:nvSpPr>
        <p:spPr>
          <a:xfrm>
            <a:off x="7104552" y="4840039"/>
            <a:ext cx="1197300" cy="30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5" name="Google Shape;125;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26" name="Google Shape;126;p26"/>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29" name="Google Shape;129;p27"/>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32" name="Google Shape;132;p28"/>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35" name="Google Shape;135;p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36" name="Google Shape;136;p29"/>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139" name="Google Shape;139;p30"/>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140"/>
        <p:cNvGrpSpPr/>
        <p:nvPr/>
      </p:nvGrpSpPr>
      <p:grpSpPr>
        <a:xfrm>
          <a:off x="0" y="0"/>
          <a:ext cx="0" cy="0"/>
          <a:chOff x="0" y="0"/>
          <a:chExt cx="0" cy="0"/>
        </a:xfrm>
      </p:grpSpPr>
      <p:sp>
        <p:nvSpPr>
          <p:cNvPr id="141" name="Google Shape;141;p3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2" name="Google Shape;142;p3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43" name="Google Shape;143;p3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4" name="Google Shape;144;p3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45" name="Google Shape;145;p31"/>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146"/>
        <p:cNvGrpSpPr/>
        <p:nvPr/>
      </p:nvGrpSpPr>
      <p:grpSpPr>
        <a:xfrm>
          <a:off x="0" y="0"/>
          <a:ext cx="0" cy="0"/>
          <a:chOff x="0" y="0"/>
          <a:chExt cx="0" cy="0"/>
        </a:xfrm>
      </p:grpSpPr>
      <p:sp>
        <p:nvSpPr>
          <p:cNvPr id="147" name="Google Shape;147;p3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rtl="0">
              <a:lnSpc>
                <a:spcPct val="100000"/>
              </a:lnSpc>
              <a:spcBef>
                <a:spcPts val="0"/>
              </a:spcBef>
              <a:spcAft>
                <a:spcPts val="0"/>
              </a:spcAft>
              <a:buSzPts val="1800"/>
              <a:buNone/>
              <a:defRPr/>
            </a:lvl1pPr>
          </a:lstStyle>
          <a:p>
            <a:endParaRPr/>
          </a:p>
        </p:txBody>
      </p:sp>
      <p:sp>
        <p:nvSpPr>
          <p:cNvPr id="148" name="Google Shape;148;p32"/>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149"/>
        <p:cNvGrpSpPr/>
        <p:nvPr/>
      </p:nvGrpSpPr>
      <p:grpSpPr>
        <a:xfrm>
          <a:off x="0" y="0"/>
          <a:ext cx="0" cy="0"/>
          <a:chOff x="0" y="0"/>
          <a:chExt cx="0" cy="0"/>
        </a:xfrm>
      </p:grpSpPr>
      <p:sp>
        <p:nvSpPr>
          <p:cNvPr id="150" name="Google Shape;150;p3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151" name="Google Shape;151;p3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152" name="Google Shape;152;p33"/>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Table" type="tbl">
  <p:cSld name="TABLE">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01625" y="171450"/>
            <a:ext cx="8540700" cy="8574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2" name="Google Shape;52;p13"/>
          <p:cNvSpPr txBox="1">
            <a:spLocks noGrp="1"/>
          </p:cNvSpPr>
          <p:nvPr>
            <p:ph type="dt" idx="10"/>
          </p:nvPr>
        </p:nvSpPr>
        <p:spPr>
          <a:xfrm>
            <a:off x="6727032" y="4805958"/>
            <a:ext cx="1920300" cy="274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000">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53" name="Google Shape;53;p13"/>
          <p:cNvSpPr txBox="1">
            <a:spLocks noGrp="1"/>
          </p:cNvSpPr>
          <p:nvPr>
            <p:ph type="sldNum" idx="12"/>
          </p:nvPr>
        </p:nvSpPr>
        <p:spPr>
          <a:xfrm>
            <a:off x="8647272" y="4805958"/>
            <a:ext cx="365700" cy="2739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13"/>
          <p:cNvSpPr txBox="1">
            <a:spLocks noGrp="1"/>
          </p:cNvSpPr>
          <p:nvPr>
            <p:ph type="ftr" idx="11"/>
          </p:nvPr>
        </p:nvSpPr>
        <p:spPr>
          <a:xfrm>
            <a:off x="4380072" y="4805958"/>
            <a:ext cx="2350800" cy="273900"/>
          </a:xfrm>
          <a:prstGeom prst="rect">
            <a:avLst/>
          </a:prstGeom>
          <a:noFill/>
          <a:ln>
            <a:noFill/>
          </a:ln>
        </p:spPr>
        <p:txBody>
          <a:bodyPr spcFirstLastPara="1" wrap="square" lIns="91425" tIns="45700" rIns="91425" bIns="45700" anchor="b" anchorCtr="0"/>
          <a:lstStyle>
            <a:lvl1pPr marR="0" lvl="0" algn="r" rtl="0">
              <a:lnSpc>
                <a:spcPct val="100000"/>
              </a:lnSpc>
              <a:spcBef>
                <a:spcPts val="0"/>
              </a:spcBef>
              <a:spcAft>
                <a:spcPts val="0"/>
              </a:spcAft>
              <a:buSzPts val="1400"/>
              <a:buNone/>
              <a:defRPr sz="1000">
                <a:solidFill>
                  <a:schemeClr val="dk1"/>
                </a:solidFill>
                <a:latin typeface="Rambla"/>
                <a:ea typeface="Rambla"/>
                <a:cs typeface="Rambla"/>
                <a:sym typeface="Rambla"/>
              </a:defRPr>
            </a:lvl1pPr>
            <a:lvl2pPr marR="0" lvl="1"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jp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8">
            <a:lum/>
          </a:blip>
          <a:srcRect/>
          <a:stretch>
            <a:fillRect t="-1000" b="-1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81"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6">
            <a:lum/>
          </a:blip>
          <a:srcRect/>
          <a:stretch>
            <a:fillRect t="-1000" b="-1000"/>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1" name="Google Shape;91;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2" name="Google Shape;92;p19"/>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asternct.edu/cece/e-clip-documenting-childrens-learn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dec-sped.org/dec-recommended-practic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ectacenter.org/decrp/topic-assessment.asp" TargetMode="External"/><Relationship Id="rId5" Type="http://schemas.openxmlformats.org/officeDocument/2006/relationships/hyperlink" Target="http://ectacenter.org/decrp/type-checklists.asp" TargetMode="External"/><Relationship Id="rId4" Type="http://schemas.openxmlformats.org/officeDocument/2006/relationships/hyperlink" Target="http://ectacenter.org/topics/earlyid/screeneval.asp"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QanyOvGumg&amp;feature=youtu.b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157"/>
        <p:cNvGrpSpPr/>
        <p:nvPr/>
      </p:nvGrpSpPr>
      <p:grpSpPr>
        <a:xfrm>
          <a:off x="0" y="0"/>
          <a:ext cx="0" cy="0"/>
          <a:chOff x="0" y="0"/>
          <a:chExt cx="0" cy="0"/>
        </a:xfrm>
      </p:grpSpPr>
      <p:sp>
        <p:nvSpPr>
          <p:cNvPr id="158" name="Google Shape;158;p34"/>
          <p:cNvSpPr txBox="1">
            <a:spLocks noGrp="1"/>
          </p:cNvSpPr>
          <p:nvPr>
            <p:ph type="ctrTitle"/>
          </p:nvPr>
        </p:nvSpPr>
        <p:spPr>
          <a:xfrm>
            <a:off x="336413" y="469557"/>
            <a:ext cx="8520600" cy="1598140"/>
          </a:xfrm>
          <a:prstGeom prst="rect">
            <a:avLst/>
          </a:prstGeom>
          <a:noFill/>
          <a:ln>
            <a:noFill/>
          </a:ln>
        </p:spPr>
        <p:txBody>
          <a:bodyPr spcFirstLastPara="1" wrap="square" lIns="68575" tIns="34275" rIns="68575" bIns="34275" anchor="b" anchorCtr="0">
            <a:noAutofit/>
          </a:bodyPr>
          <a:lstStyle/>
          <a:p>
            <a:pPr>
              <a:lnSpc>
                <a:spcPct val="90000"/>
              </a:lnSpc>
              <a:buSzPts val="4100"/>
            </a:pPr>
            <a:r>
              <a:rPr lang="en" sz="4500" dirty="0" smtClean="0">
                <a:solidFill>
                  <a:schemeClr val="dk1"/>
                </a:solidFill>
                <a:latin typeface="Georgia" panose="02040502050405020303" pitchFamily="18" charset="0"/>
                <a:ea typeface="Times New Roman"/>
                <a:cs typeface="Times New Roman"/>
                <a:sym typeface="Times New Roman"/>
              </a:rPr>
              <a:t/>
            </a:r>
            <a:br>
              <a:rPr lang="en" sz="4500" dirty="0" smtClean="0">
                <a:solidFill>
                  <a:schemeClr val="dk1"/>
                </a:solidFill>
                <a:latin typeface="Georgia" panose="02040502050405020303" pitchFamily="18" charset="0"/>
                <a:ea typeface="Times New Roman"/>
                <a:cs typeface="Times New Roman"/>
                <a:sym typeface="Times New Roman"/>
              </a:rPr>
            </a:br>
            <a:r>
              <a:rPr lang="en" sz="4500" dirty="0">
                <a:latin typeface="Georgia" panose="02040502050405020303" pitchFamily="18" charset="0"/>
                <a:ea typeface="Times New Roman"/>
                <a:cs typeface="Times New Roman"/>
                <a:sym typeface="Times New Roman"/>
              </a:rPr>
              <a:t/>
            </a:r>
            <a:br>
              <a:rPr lang="en" sz="4500" dirty="0">
                <a:latin typeface="Georgia" panose="02040502050405020303" pitchFamily="18" charset="0"/>
                <a:ea typeface="Times New Roman"/>
                <a:cs typeface="Times New Roman"/>
                <a:sym typeface="Times New Roman"/>
              </a:rPr>
            </a:br>
            <a:r>
              <a:rPr lang="en" sz="4000" dirty="0" smtClean="0">
                <a:solidFill>
                  <a:schemeClr val="dk1"/>
                </a:solidFill>
                <a:latin typeface="Georgia" panose="02040502050405020303" pitchFamily="18" charset="0"/>
                <a:ea typeface="Times New Roman"/>
                <a:cs typeface="Times New Roman"/>
                <a:sym typeface="Times New Roman"/>
              </a:rPr>
              <a:t>Inclusive Placement Opportunities for Preschoolers</a:t>
            </a:r>
            <a:r>
              <a:rPr lang="en" sz="4000" dirty="0">
                <a:solidFill>
                  <a:schemeClr val="dk1"/>
                </a:solidFill>
                <a:latin typeface="Georgia" panose="02040502050405020303" pitchFamily="18" charset="0"/>
                <a:ea typeface="Times New Roman"/>
                <a:cs typeface="Times New Roman"/>
                <a:sym typeface="Times New Roman"/>
              </a:rPr>
              <a:t>: </a:t>
            </a:r>
            <a:r>
              <a:rPr lang="en" sz="4500" dirty="0" smtClean="0">
                <a:solidFill>
                  <a:schemeClr val="dk1"/>
                </a:solidFill>
                <a:latin typeface="Georgia" panose="02040502050405020303" pitchFamily="18" charset="0"/>
                <a:ea typeface="Times New Roman"/>
                <a:cs typeface="Times New Roman"/>
                <a:sym typeface="Times New Roman"/>
              </a:rPr>
              <a:t/>
            </a:r>
            <a:br>
              <a:rPr lang="en" sz="4500" dirty="0" smtClean="0">
                <a:solidFill>
                  <a:schemeClr val="dk1"/>
                </a:solidFill>
                <a:latin typeface="Georgia" panose="02040502050405020303" pitchFamily="18" charset="0"/>
                <a:ea typeface="Times New Roman"/>
                <a:cs typeface="Times New Roman"/>
                <a:sym typeface="Times New Roman"/>
              </a:rPr>
            </a:br>
            <a:r>
              <a:rPr lang="en-US" sz="2800" dirty="0">
                <a:latin typeface="Georgia" panose="02040502050405020303" pitchFamily="18" charset="0"/>
                <a:ea typeface="Times New Roman"/>
                <a:cs typeface="Times New Roman"/>
                <a:sym typeface="Times New Roman"/>
              </a:rPr>
              <a:t>A Systems Approach to Preschool Inclusive </a:t>
            </a:r>
            <a:r>
              <a:rPr lang="en-US" sz="2800" dirty="0" smtClean="0">
                <a:latin typeface="Georgia" panose="02040502050405020303" pitchFamily="18" charset="0"/>
                <a:ea typeface="Times New Roman"/>
                <a:cs typeface="Times New Roman"/>
                <a:sym typeface="Times New Roman"/>
              </a:rPr>
              <a:t>Practices</a:t>
            </a:r>
            <a:endParaRPr sz="2800" dirty="0">
              <a:solidFill>
                <a:schemeClr val="dk1"/>
              </a:solidFill>
              <a:latin typeface="Georgia" panose="02040502050405020303" pitchFamily="18" charset="0"/>
              <a:ea typeface="Times New Roman"/>
              <a:cs typeface="Times New Roman"/>
              <a:sym typeface="Times New Roman"/>
            </a:endParaRPr>
          </a:p>
        </p:txBody>
      </p:sp>
      <p:sp>
        <p:nvSpPr>
          <p:cNvPr id="159" name="Google Shape;159;p34"/>
          <p:cNvSpPr txBox="1">
            <a:spLocks noGrp="1"/>
          </p:cNvSpPr>
          <p:nvPr>
            <p:ph type="subTitle" idx="1"/>
          </p:nvPr>
        </p:nvSpPr>
        <p:spPr>
          <a:xfrm>
            <a:off x="336413" y="2504302"/>
            <a:ext cx="8520600" cy="1647569"/>
          </a:xfrm>
          <a:prstGeom prst="rect">
            <a:avLst/>
          </a:prstGeom>
          <a:noFill/>
          <a:ln>
            <a:noFill/>
          </a:ln>
        </p:spPr>
        <p:txBody>
          <a:bodyPr spcFirstLastPara="1" wrap="square" lIns="68575" tIns="34275" rIns="68575" bIns="34275" anchor="ctr" anchorCtr="0">
            <a:noAutofit/>
          </a:bodyPr>
          <a:lstStyle/>
          <a:p>
            <a:pPr marL="0" lvl="0" indent="0" algn="ctr" rtl="0">
              <a:spcBef>
                <a:spcPts val="800"/>
              </a:spcBef>
              <a:spcAft>
                <a:spcPts val="0"/>
              </a:spcAft>
              <a:buClr>
                <a:schemeClr val="dk1"/>
              </a:buClr>
              <a:buSzPts val="1100"/>
              <a:buFont typeface="Times"/>
              <a:buNone/>
            </a:pPr>
            <a:r>
              <a:rPr lang="en" i="1" dirty="0" smtClean="0">
                <a:solidFill>
                  <a:schemeClr val="dk1"/>
                </a:solidFill>
                <a:latin typeface="Georgia" panose="02040502050405020303" pitchFamily="18" charset="0"/>
                <a:ea typeface="Times New Roman"/>
                <a:cs typeface="Times New Roman"/>
                <a:sym typeface="Times New Roman"/>
              </a:rPr>
              <a:t>A </a:t>
            </a:r>
            <a:r>
              <a:rPr lang="en" i="1" dirty="0">
                <a:solidFill>
                  <a:schemeClr val="dk1"/>
                </a:solidFill>
                <a:latin typeface="Georgia" panose="02040502050405020303" pitchFamily="18" charset="0"/>
                <a:ea typeface="Times New Roman"/>
                <a:cs typeface="Times New Roman"/>
                <a:sym typeface="Times New Roman"/>
              </a:rPr>
              <a:t>project of the Virginia Department of Education and the Technical Assistance Centers of Virginia</a:t>
            </a:r>
            <a:endParaRPr i="1" dirty="0">
              <a:solidFill>
                <a:schemeClr val="dk1"/>
              </a:solidFill>
              <a:latin typeface="Georgia" panose="02040502050405020303" pitchFamily="18" charset="0"/>
              <a:ea typeface="Times New Roman"/>
              <a:cs typeface="Times New Roman"/>
              <a:sym typeface="Times New Roman"/>
            </a:endParaRPr>
          </a:p>
        </p:txBody>
      </p:sp>
    </p:spTree>
    <p:extLst>
      <p:ext uri="{BB962C8B-B14F-4D97-AF65-F5344CB8AC3E}">
        <p14:creationId xmlns:p14="http://schemas.microsoft.com/office/powerpoint/2010/main" val="3637591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Google Shape;224;p42"/>
          <p:cNvSpPr txBox="1">
            <a:spLocks noGrp="1"/>
          </p:cNvSpPr>
          <p:nvPr>
            <p:ph type="body" idx="1"/>
          </p:nvPr>
        </p:nvSpPr>
        <p:spPr>
          <a:xfrm>
            <a:off x="311700" y="1497169"/>
            <a:ext cx="8132084" cy="3184918"/>
          </a:xfrm>
          <a:prstGeom prst="rect">
            <a:avLst/>
          </a:prstGeom>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3200" dirty="0">
                <a:solidFill>
                  <a:srgbClr val="000000"/>
                </a:solidFill>
                <a:latin typeface="Georgia" panose="02040502050405020303" pitchFamily="18" charset="0"/>
                <a:ea typeface="Times New Roman"/>
                <a:cs typeface="Times New Roman"/>
                <a:sym typeface="Times New Roman"/>
              </a:rPr>
              <a:t>Authentic </a:t>
            </a:r>
            <a:r>
              <a:rPr lang="en" sz="3200" dirty="0" smtClean="0">
                <a:solidFill>
                  <a:srgbClr val="000000"/>
                </a:solidFill>
                <a:latin typeface="Georgia" panose="02040502050405020303" pitchFamily="18" charset="0"/>
                <a:ea typeface="Times New Roman"/>
                <a:cs typeface="Times New Roman"/>
                <a:sym typeface="Times New Roman"/>
              </a:rPr>
              <a:t>Assessment</a:t>
            </a:r>
          </a:p>
          <a:p>
            <a:pPr marL="457200" lvl="0" indent="-228600" algn="l" rtl="0">
              <a:lnSpc>
                <a:spcPct val="100000"/>
              </a:lnSpc>
              <a:spcBef>
                <a:spcPts val="0"/>
              </a:spcBef>
              <a:spcAft>
                <a:spcPts val="0"/>
              </a:spcAft>
              <a:buClr>
                <a:srgbClr val="000000"/>
              </a:buClr>
              <a:buSzPct val="100000"/>
              <a:buFont typeface="Arial" panose="020B0604020202020204" pitchFamily="34" charset="0"/>
              <a:buChar char="•"/>
            </a:pPr>
            <a:endParaRPr sz="1600" dirty="0">
              <a:solidFill>
                <a:srgbClr val="000000"/>
              </a:solidFill>
              <a:latin typeface="Georgia" panose="02040502050405020303" pitchFamily="18" charset="0"/>
              <a:ea typeface="Times New Roman"/>
              <a:cs typeface="Times New Roman"/>
              <a:sym typeface="Times New Roman"/>
            </a:endParaRPr>
          </a:p>
          <a:p>
            <a:pPr marL="45720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3200" dirty="0">
                <a:solidFill>
                  <a:srgbClr val="000000"/>
                </a:solidFill>
                <a:latin typeface="Georgia" panose="02040502050405020303" pitchFamily="18" charset="0"/>
                <a:ea typeface="Times New Roman"/>
                <a:cs typeface="Times New Roman"/>
                <a:sym typeface="Times New Roman"/>
              </a:rPr>
              <a:t>Family Involvement in </a:t>
            </a:r>
            <a:r>
              <a:rPr lang="en" sz="3200" dirty="0" smtClean="0">
                <a:solidFill>
                  <a:srgbClr val="000000"/>
                </a:solidFill>
                <a:latin typeface="Georgia" panose="02040502050405020303" pitchFamily="18" charset="0"/>
                <a:ea typeface="Times New Roman"/>
                <a:cs typeface="Times New Roman"/>
                <a:sym typeface="Times New Roman"/>
              </a:rPr>
              <a:t>Assessment</a:t>
            </a:r>
          </a:p>
          <a:p>
            <a:pPr marL="457200" lvl="0" indent="-228600" algn="l" rtl="0">
              <a:lnSpc>
                <a:spcPct val="100000"/>
              </a:lnSpc>
              <a:spcBef>
                <a:spcPts val="0"/>
              </a:spcBef>
              <a:spcAft>
                <a:spcPts val="0"/>
              </a:spcAft>
              <a:buClr>
                <a:srgbClr val="000000"/>
              </a:buClr>
              <a:buSzPct val="100000"/>
              <a:buFont typeface="Arial" panose="020B0604020202020204" pitchFamily="34" charset="0"/>
              <a:buChar char="•"/>
            </a:pPr>
            <a:endParaRPr sz="1600" dirty="0">
              <a:solidFill>
                <a:srgbClr val="000000"/>
              </a:solidFill>
              <a:latin typeface="Georgia" panose="02040502050405020303" pitchFamily="18" charset="0"/>
              <a:ea typeface="Times New Roman"/>
              <a:cs typeface="Times New Roman"/>
              <a:sym typeface="Times New Roman"/>
            </a:endParaRPr>
          </a:p>
          <a:p>
            <a:pPr marL="45720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3200" dirty="0">
                <a:solidFill>
                  <a:srgbClr val="000000"/>
                </a:solidFill>
                <a:latin typeface="Georgia" panose="02040502050405020303" pitchFamily="18" charset="0"/>
                <a:ea typeface="Times New Roman"/>
                <a:cs typeface="Times New Roman"/>
                <a:sym typeface="Times New Roman"/>
              </a:rPr>
              <a:t>Assessing </a:t>
            </a:r>
            <a:r>
              <a:rPr lang="en" sz="3200" dirty="0" smtClean="0">
                <a:solidFill>
                  <a:srgbClr val="000000"/>
                </a:solidFill>
                <a:latin typeface="Georgia" panose="02040502050405020303" pitchFamily="18" charset="0"/>
                <a:ea typeface="Times New Roman"/>
                <a:cs typeface="Times New Roman"/>
                <a:sym typeface="Times New Roman"/>
              </a:rPr>
              <a:t>children </a:t>
            </a:r>
            <a:r>
              <a:rPr lang="en" sz="3200" dirty="0">
                <a:solidFill>
                  <a:srgbClr val="000000"/>
                </a:solidFill>
                <a:latin typeface="Georgia" panose="02040502050405020303" pitchFamily="18" charset="0"/>
                <a:ea typeface="Times New Roman"/>
                <a:cs typeface="Times New Roman"/>
                <a:sym typeface="Times New Roman"/>
              </a:rPr>
              <a:t>with diverse </a:t>
            </a:r>
            <a:r>
              <a:rPr lang="en" sz="3200" dirty="0" smtClean="0">
                <a:solidFill>
                  <a:srgbClr val="000000"/>
                </a:solidFill>
                <a:latin typeface="Georgia" panose="02040502050405020303" pitchFamily="18" charset="0"/>
                <a:ea typeface="Times New Roman"/>
                <a:cs typeface="Times New Roman"/>
                <a:sym typeface="Times New Roman"/>
              </a:rPr>
              <a:t>abilities</a:t>
            </a:r>
          </a:p>
          <a:p>
            <a:pPr marL="457200" lvl="0" indent="-228600" algn="l" rtl="0">
              <a:lnSpc>
                <a:spcPct val="100000"/>
              </a:lnSpc>
              <a:spcBef>
                <a:spcPts val="0"/>
              </a:spcBef>
              <a:spcAft>
                <a:spcPts val="0"/>
              </a:spcAft>
              <a:buClr>
                <a:srgbClr val="000000"/>
              </a:buClr>
              <a:buSzPct val="100000"/>
              <a:buFont typeface="Arial" panose="020B0604020202020204" pitchFamily="34" charset="0"/>
              <a:buChar char="•"/>
            </a:pPr>
            <a:endParaRPr sz="1600" dirty="0">
              <a:solidFill>
                <a:srgbClr val="000000"/>
              </a:solidFill>
              <a:latin typeface="Georgia" panose="02040502050405020303" pitchFamily="18" charset="0"/>
              <a:ea typeface="Times New Roman"/>
              <a:cs typeface="Times New Roman"/>
              <a:sym typeface="Times New Roman"/>
            </a:endParaRPr>
          </a:p>
          <a:p>
            <a:pPr marL="45720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3200" dirty="0">
                <a:solidFill>
                  <a:srgbClr val="000000"/>
                </a:solidFill>
                <a:latin typeface="Georgia" panose="02040502050405020303" pitchFamily="18" charset="0"/>
                <a:ea typeface="Times New Roman"/>
                <a:cs typeface="Times New Roman"/>
                <a:sym typeface="Times New Roman"/>
              </a:rPr>
              <a:t>Determining technical adequacy </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600"/>
              </a:spcBef>
              <a:spcAft>
                <a:spcPts val="0"/>
              </a:spcAft>
              <a:buNone/>
            </a:pPr>
            <a:endParaRPr dirty="0">
              <a:latin typeface="Georgia" panose="02040502050405020303" pitchFamily="18" charset="0"/>
              <a:sym typeface="Arial"/>
            </a:endParaRPr>
          </a:p>
          <a:p>
            <a:pPr marL="0" lvl="0" indent="0" algn="l" rtl="0">
              <a:spcBef>
                <a:spcPts val="1600"/>
              </a:spcBef>
              <a:spcAft>
                <a:spcPts val="1600"/>
              </a:spcAft>
              <a:buNone/>
            </a:pPr>
            <a:endParaRPr dirty="0">
              <a:latin typeface="Georgia" panose="02040502050405020303" pitchFamily="18" charset="0"/>
              <a:sym typeface="Arial"/>
            </a:endParaRPr>
          </a:p>
        </p:txBody>
      </p:sp>
      <p:sp>
        <p:nvSpPr>
          <p:cNvPr id="225" name="Google Shape;225;p42"/>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a:latin typeface="Georgia" panose="02040502050405020303" pitchFamily="18" charset="0"/>
                <a:ea typeface="Times New Roman"/>
                <a:cs typeface="Times New Roman"/>
                <a:sym typeface="Times New Roman"/>
              </a:rPr>
              <a:t>Recommended Assessment Practices </a:t>
            </a:r>
            <a:endParaRPr sz="40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29"/>
        <p:cNvGrpSpPr/>
        <p:nvPr/>
      </p:nvGrpSpPr>
      <p:grpSpPr>
        <a:xfrm>
          <a:off x="0" y="0"/>
          <a:ext cx="0" cy="0"/>
          <a:chOff x="0" y="0"/>
          <a:chExt cx="0" cy="0"/>
        </a:xfrm>
      </p:grpSpPr>
      <p:sp>
        <p:nvSpPr>
          <p:cNvPr id="230" name="Google Shape;230;p43"/>
          <p:cNvSpPr txBox="1">
            <a:spLocks noGrp="1"/>
          </p:cNvSpPr>
          <p:nvPr>
            <p:ph type="title"/>
          </p:nvPr>
        </p:nvSpPr>
        <p:spPr>
          <a:xfrm>
            <a:off x="311700" y="181233"/>
            <a:ext cx="8520600" cy="12521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Georgia" panose="02040502050405020303" pitchFamily="18" charset="0"/>
                <a:ea typeface="Times New Roman"/>
                <a:cs typeface="Times New Roman"/>
                <a:sym typeface="Times New Roman"/>
              </a:rPr>
              <a:t>Authentic Assessment in Plain English </a:t>
            </a:r>
            <a:endParaRPr sz="4000" dirty="0">
              <a:latin typeface="Georgia" panose="02040502050405020303" pitchFamily="18" charset="0"/>
              <a:ea typeface="Times New Roman"/>
              <a:cs typeface="Times New Roman"/>
              <a:sym typeface="Times New Roman"/>
            </a:endParaRPr>
          </a:p>
        </p:txBody>
      </p:sp>
      <p:sp>
        <p:nvSpPr>
          <p:cNvPr id="231" name="Google Shape;231;p43"/>
          <p:cNvSpPr txBox="1">
            <a:spLocks noGrp="1"/>
          </p:cNvSpPr>
          <p:nvPr>
            <p:ph type="body" idx="1"/>
          </p:nvPr>
        </p:nvSpPr>
        <p:spPr>
          <a:xfrm>
            <a:off x="242031" y="1787819"/>
            <a:ext cx="8520600" cy="3193484"/>
          </a:xfrm>
          <a:prstGeom prst="rect">
            <a:avLst/>
          </a:prstGeom>
        </p:spPr>
        <p:txBody>
          <a:bodyPr spcFirstLastPara="1" wrap="square" lIns="91425" tIns="91425" rIns="91425" bIns="91425" anchor="t" anchorCtr="0">
            <a:noAutofit/>
          </a:bodyPr>
          <a:lstStyle/>
          <a:p>
            <a:pPr lvl="0" indent="-228600" algn="l" rtl="0">
              <a:lnSpc>
                <a:spcPct val="100000"/>
              </a:lnSpc>
              <a:spcBef>
                <a:spcPts val="400"/>
              </a:spcBef>
              <a:spcAft>
                <a:spcPts val="0"/>
              </a:spcAft>
              <a:buClr>
                <a:schemeClr val="dk1"/>
              </a:buClr>
              <a:buSzPct val="100000"/>
              <a:buFont typeface="Arial" panose="020B0604020202020204" pitchFamily="34" charset="0"/>
              <a:buChar char="•"/>
            </a:pPr>
            <a:r>
              <a:rPr lang="en" sz="3200" dirty="0">
                <a:solidFill>
                  <a:schemeClr val="dk1"/>
                </a:solidFill>
                <a:latin typeface="Georgia" panose="02040502050405020303" pitchFamily="18" charset="0"/>
                <a:ea typeface="Times New Roman"/>
                <a:cs typeface="Times New Roman"/>
                <a:sym typeface="Times New Roman"/>
              </a:rPr>
              <a:t>Familiar </a:t>
            </a:r>
            <a:r>
              <a:rPr lang="en" sz="3200" dirty="0" smtClean="0">
                <a:solidFill>
                  <a:schemeClr val="dk1"/>
                </a:solidFill>
                <a:latin typeface="Georgia" panose="02040502050405020303" pitchFamily="18" charset="0"/>
                <a:ea typeface="Times New Roman"/>
                <a:cs typeface="Times New Roman"/>
                <a:sym typeface="Times New Roman"/>
              </a:rPr>
              <a:t>people</a:t>
            </a:r>
          </a:p>
          <a:p>
            <a:pPr lvl="0" indent="-228600" algn="l" rtl="0">
              <a:lnSpc>
                <a:spcPct val="100000"/>
              </a:lnSpc>
              <a:spcBef>
                <a:spcPts val="400"/>
              </a:spcBef>
              <a:spcAft>
                <a:spcPts val="0"/>
              </a:spcAft>
              <a:buClr>
                <a:schemeClr val="dk1"/>
              </a:buClr>
              <a:buSzPct val="100000"/>
              <a:buFont typeface="Arial" panose="020B0604020202020204" pitchFamily="34" charset="0"/>
              <a:buChar char="•"/>
            </a:pPr>
            <a:endParaRPr sz="14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400"/>
              </a:spcBef>
              <a:spcAft>
                <a:spcPts val="0"/>
              </a:spcAft>
              <a:buClr>
                <a:schemeClr val="dk1"/>
              </a:buClr>
              <a:buSzPct val="100000"/>
              <a:buFont typeface="Arial" panose="020B0604020202020204" pitchFamily="34" charset="0"/>
              <a:buChar char="•"/>
            </a:pPr>
            <a:r>
              <a:rPr lang="en" sz="3200" dirty="0">
                <a:solidFill>
                  <a:schemeClr val="dk1"/>
                </a:solidFill>
                <a:latin typeface="Georgia" panose="02040502050405020303" pitchFamily="18" charset="0"/>
                <a:ea typeface="Times New Roman"/>
                <a:cs typeface="Times New Roman"/>
                <a:sym typeface="Times New Roman"/>
              </a:rPr>
              <a:t>In familiar </a:t>
            </a:r>
            <a:r>
              <a:rPr lang="en" sz="3200" dirty="0" smtClean="0">
                <a:solidFill>
                  <a:schemeClr val="dk1"/>
                </a:solidFill>
                <a:latin typeface="Georgia" panose="02040502050405020303" pitchFamily="18" charset="0"/>
                <a:ea typeface="Times New Roman"/>
                <a:cs typeface="Times New Roman"/>
                <a:sym typeface="Times New Roman"/>
              </a:rPr>
              <a:t>settings</a:t>
            </a:r>
          </a:p>
          <a:p>
            <a:pPr lvl="0" indent="-228600" algn="l" rtl="0">
              <a:lnSpc>
                <a:spcPct val="100000"/>
              </a:lnSpc>
              <a:spcBef>
                <a:spcPts val="400"/>
              </a:spcBef>
              <a:spcAft>
                <a:spcPts val="0"/>
              </a:spcAft>
              <a:buClr>
                <a:schemeClr val="dk1"/>
              </a:buClr>
              <a:buSzPct val="100000"/>
              <a:buFont typeface="Arial" panose="020B0604020202020204" pitchFamily="34" charset="0"/>
              <a:buChar char="•"/>
            </a:pPr>
            <a:endParaRPr lang="en" sz="1400" dirty="0" smtClean="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400"/>
              </a:spcBef>
              <a:spcAft>
                <a:spcPts val="0"/>
              </a:spcAft>
              <a:buClr>
                <a:schemeClr val="dk1"/>
              </a:buClr>
              <a:buSzPct val="100000"/>
              <a:buFont typeface="Arial" panose="020B0604020202020204" pitchFamily="34" charset="0"/>
              <a:buChar char="•"/>
            </a:pPr>
            <a:r>
              <a:rPr lang="en" sz="3200" dirty="0" smtClean="0">
                <a:solidFill>
                  <a:schemeClr val="dk1"/>
                </a:solidFill>
                <a:latin typeface="Georgia" panose="02040502050405020303" pitchFamily="18" charset="0"/>
                <a:ea typeface="Times New Roman"/>
                <a:cs typeface="Times New Roman"/>
                <a:sym typeface="Times New Roman"/>
              </a:rPr>
              <a:t>With </a:t>
            </a:r>
            <a:r>
              <a:rPr lang="en" sz="3200" dirty="0">
                <a:solidFill>
                  <a:schemeClr val="dk1"/>
                </a:solidFill>
                <a:latin typeface="Georgia" panose="02040502050405020303" pitchFamily="18" charset="0"/>
                <a:ea typeface="Times New Roman"/>
                <a:cs typeface="Times New Roman"/>
                <a:sym typeface="Times New Roman"/>
              </a:rPr>
              <a:t>familiar </a:t>
            </a:r>
            <a:r>
              <a:rPr lang="en" sz="3200" dirty="0" smtClean="0">
                <a:solidFill>
                  <a:schemeClr val="dk1"/>
                </a:solidFill>
                <a:latin typeface="Georgia" panose="02040502050405020303" pitchFamily="18" charset="0"/>
                <a:ea typeface="Times New Roman"/>
                <a:cs typeface="Times New Roman"/>
                <a:sym typeface="Times New Roman"/>
              </a:rPr>
              <a:t>objects/toys</a:t>
            </a:r>
          </a:p>
          <a:p>
            <a:pPr lvl="0" indent="-228600" algn="l" rtl="0">
              <a:lnSpc>
                <a:spcPct val="100000"/>
              </a:lnSpc>
              <a:spcBef>
                <a:spcPts val="400"/>
              </a:spcBef>
              <a:spcAft>
                <a:spcPts val="0"/>
              </a:spcAft>
              <a:buClr>
                <a:schemeClr val="dk1"/>
              </a:buClr>
              <a:buSzPct val="100000"/>
              <a:buFont typeface="Arial" panose="020B0604020202020204" pitchFamily="34" charset="0"/>
              <a:buChar char="•"/>
            </a:pPr>
            <a:endParaRPr sz="14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400"/>
              </a:spcBef>
              <a:spcAft>
                <a:spcPts val="0"/>
              </a:spcAft>
              <a:buClr>
                <a:schemeClr val="dk1"/>
              </a:buClr>
              <a:buSzPct val="100000"/>
              <a:buFont typeface="Arial" panose="020B0604020202020204" pitchFamily="34" charset="0"/>
              <a:buChar char="•"/>
            </a:pPr>
            <a:r>
              <a:rPr lang="en" sz="3200" dirty="0">
                <a:solidFill>
                  <a:schemeClr val="dk1"/>
                </a:solidFill>
                <a:latin typeface="Georgia" panose="02040502050405020303" pitchFamily="18" charset="0"/>
                <a:ea typeface="Times New Roman"/>
                <a:cs typeface="Times New Roman"/>
                <a:sym typeface="Times New Roman"/>
              </a:rPr>
              <a:t>Doing familiar </a:t>
            </a:r>
            <a:r>
              <a:rPr lang="en" sz="3200" dirty="0" smtClean="0">
                <a:solidFill>
                  <a:schemeClr val="dk1"/>
                </a:solidFill>
                <a:latin typeface="Georgia" panose="02040502050405020303" pitchFamily="18" charset="0"/>
                <a:ea typeface="Times New Roman"/>
                <a:cs typeface="Times New Roman"/>
                <a:sym typeface="Times New Roman"/>
              </a:rPr>
              <a:t>things</a:t>
            </a:r>
            <a:endParaRPr sz="3200" dirty="0">
              <a:solidFill>
                <a:schemeClr val="dk1"/>
              </a:solidFill>
              <a:latin typeface="Georgia" panose="02040502050405020303" pitchFamily="18" charset="0"/>
              <a:ea typeface="Times New Roman"/>
              <a:cs typeface="Times New Roman"/>
              <a:sym typeface="Times New Roman"/>
            </a:endParaRPr>
          </a:p>
          <a:p>
            <a:pPr marL="0" lvl="0" indent="0" algn="l" rtl="0">
              <a:spcBef>
                <a:spcPts val="0"/>
              </a:spcBef>
              <a:spcAft>
                <a:spcPts val="1600"/>
              </a:spcAft>
              <a:buNone/>
            </a:pPr>
            <a:endParaRPr sz="36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35"/>
        <p:cNvGrpSpPr/>
        <p:nvPr/>
      </p:nvGrpSpPr>
      <p:grpSpPr>
        <a:xfrm>
          <a:off x="0" y="0"/>
          <a:ext cx="0" cy="0"/>
          <a:chOff x="0" y="0"/>
          <a:chExt cx="0" cy="0"/>
        </a:xfrm>
      </p:grpSpPr>
      <p:sp>
        <p:nvSpPr>
          <p:cNvPr id="236" name="Google Shape;236;p44"/>
          <p:cNvSpPr txBox="1">
            <a:spLocks noGrp="1"/>
          </p:cNvSpPr>
          <p:nvPr>
            <p:ph type="title"/>
          </p:nvPr>
        </p:nvSpPr>
        <p:spPr>
          <a:xfrm>
            <a:off x="311700" y="224589"/>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latin typeface="Georgia" panose="02040502050405020303" pitchFamily="18" charset="0"/>
                <a:ea typeface="Times New Roman"/>
                <a:cs typeface="Times New Roman"/>
                <a:sym typeface="Times New Roman"/>
              </a:rPr>
              <a:t>Traditional </a:t>
            </a:r>
            <a:r>
              <a:rPr lang="en" sz="4400" dirty="0" smtClean="0">
                <a:latin typeface="Georgia" panose="02040502050405020303" pitchFamily="18" charset="0"/>
                <a:ea typeface="Times New Roman"/>
                <a:cs typeface="Times New Roman"/>
                <a:sym typeface="Times New Roman"/>
              </a:rPr>
              <a:t>v. </a:t>
            </a:r>
            <a:r>
              <a:rPr lang="en" sz="4400" dirty="0">
                <a:latin typeface="Georgia" panose="02040502050405020303" pitchFamily="18" charset="0"/>
                <a:ea typeface="Times New Roman"/>
                <a:cs typeface="Times New Roman"/>
                <a:sym typeface="Times New Roman"/>
              </a:rPr>
              <a:t>Authentic</a:t>
            </a:r>
            <a:endParaRPr sz="4400" dirty="0">
              <a:latin typeface="Georgia" panose="02040502050405020303" pitchFamily="18" charset="0"/>
              <a:ea typeface="Times New Roman"/>
              <a:cs typeface="Times New Roman"/>
              <a:sym typeface="Times New Roman"/>
            </a:endParaRPr>
          </a:p>
        </p:txBody>
      </p:sp>
      <p:sp>
        <p:nvSpPr>
          <p:cNvPr id="237" name="Google Shape;237;p44"/>
          <p:cNvSpPr txBox="1">
            <a:spLocks noGrp="1"/>
          </p:cNvSpPr>
          <p:nvPr>
            <p:ph type="body" idx="1"/>
          </p:nvPr>
        </p:nvSpPr>
        <p:spPr>
          <a:xfrm>
            <a:off x="172907" y="963825"/>
            <a:ext cx="4399093" cy="3995351"/>
          </a:xfrm>
          <a:prstGeom prst="rect">
            <a:avLst/>
          </a:prstGeom>
        </p:spPr>
        <p:txBody>
          <a:bodyPr spcFirstLastPara="1" wrap="square" lIns="91425" tIns="91425" rIns="91425" bIns="91425" anchor="t" anchorCtr="0">
            <a:noAutofit/>
          </a:bodyPr>
          <a:lstStyle/>
          <a:p>
            <a:pPr lvl="0" indent="-228600" algn="l" rtl="0">
              <a:lnSpc>
                <a:spcPct val="100000"/>
              </a:lnSpc>
              <a:spcBef>
                <a:spcPts val="0"/>
              </a:spcBef>
              <a:spcAft>
                <a:spcPts val="0"/>
              </a:spcAft>
              <a:buClr>
                <a:schemeClr val="dk1"/>
              </a:buClr>
              <a:buSzPts val="2400"/>
              <a:buFont typeface="Arial" panose="020B0604020202020204" pitchFamily="34" charset="0"/>
              <a:buChar char="•"/>
            </a:pPr>
            <a:r>
              <a:rPr lang="en" sz="2400" dirty="0">
                <a:solidFill>
                  <a:schemeClr val="dk1"/>
                </a:solidFill>
                <a:latin typeface="Georgia" panose="02040502050405020303" pitchFamily="18" charset="0"/>
                <a:ea typeface="Times New Roman"/>
                <a:cs typeface="Times New Roman"/>
                <a:sym typeface="Times New Roman"/>
              </a:rPr>
              <a:t>Administered by those not familiar with the child</a:t>
            </a:r>
            <a:endParaRPr sz="24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2400"/>
              <a:buFont typeface="Arial" panose="020B0604020202020204" pitchFamily="34" charset="0"/>
              <a:buChar char="•"/>
            </a:pPr>
            <a:r>
              <a:rPr lang="en" sz="2400" dirty="0">
                <a:solidFill>
                  <a:schemeClr val="dk1"/>
                </a:solidFill>
                <a:latin typeface="Georgia" panose="02040502050405020303" pitchFamily="18" charset="0"/>
                <a:ea typeface="Times New Roman"/>
                <a:cs typeface="Times New Roman"/>
                <a:sym typeface="Times New Roman"/>
              </a:rPr>
              <a:t>Unfamiliar places </a:t>
            </a:r>
            <a:endParaRPr sz="24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2400"/>
              <a:buFont typeface="Arial" panose="020B0604020202020204" pitchFamily="34" charset="0"/>
              <a:buChar char="•"/>
            </a:pPr>
            <a:r>
              <a:rPr lang="en" sz="2400" dirty="0">
                <a:solidFill>
                  <a:schemeClr val="dk1"/>
                </a:solidFill>
                <a:latin typeface="Georgia" panose="02040502050405020303" pitchFamily="18" charset="0"/>
                <a:ea typeface="Times New Roman"/>
                <a:cs typeface="Times New Roman"/>
                <a:sym typeface="Times New Roman"/>
              </a:rPr>
              <a:t>Disruptive administration</a:t>
            </a:r>
            <a:endParaRPr sz="24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2400"/>
              <a:buFont typeface="Arial" panose="020B0604020202020204" pitchFamily="34" charset="0"/>
              <a:buChar char="•"/>
            </a:pPr>
            <a:r>
              <a:rPr lang="en" sz="2400" dirty="0" smtClean="0">
                <a:solidFill>
                  <a:schemeClr val="dk1"/>
                </a:solidFill>
                <a:latin typeface="Georgia" panose="02040502050405020303" pitchFamily="18" charset="0"/>
                <a:ea typeface="Times New Roman"/>
                <a:cs typeface="Times New Roman"/>
                <a:sym typeface="Times New Roman"/>
              </a:rPr>
              <a:t>Assesses skills </a:t>
            </a:r>
            <a:r>
              <a:rPr lang="en" sz="2400" dirty="0">
                <a:solidFill>
                  <a:schemeClr val="dk1"/>
                </a:solidFill>
                <a:latin typeface="Georgia" panose="02040502050405020303" pitchFamily="18" charset="0"/>
                <a:ea typeface="Times New Roman"/>
                <a:cs typeface="Times New Roman"/>
                <a:sym typeface="Times New Roman"/>
              </a:rPr>
              <a:t>across developmental domains </a:t>
            </a:r>
            <a:endParaRPr sz="24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2400"/>
              <a:buFont typeface="Arial" panose="020B0604020202020204" pitchFamily="34" charset="0"/>
              <a:buChar char="•"/>
            </a:pPr>
            <a:r>
              <a:rPr lang="en" sz="2400" dirty="0" smtClean="0">
                <a:solidFill>
                  <a:schemeClr val="dk1"/>
                </a:solidFill>
                <a:latin typeface="Georgia" panose="02040502050405020303" pitchFamily="18" charset="0"/>
                <a:ea typeface="Times New Roman"/>
                <a:cs typeface="Times New Roman"/>
                <a:sym typeface="Times New Roman"/>
              </a:rPr>
              <a:t>Uses </a:t>
            </a:r>
            <a:r>
              <a:rPr lang="en" sz="2400" dirty="0">
                <a:solidFill>
                  <a:schemeClr val="dk1"/>
                </a:solidFill>
                <a:latin typeface="Georgia" panose="02040502050405020303" pitchFamily="18" charset="0"/>
                <a:ea typeface="Times New Roman"/>
                <a:cs typeface="Times New Roman"/>
                <a:sym typeface="Times New Roman"/>
              </a:rPr>
              <a:t>test kit materials </a:t>
            </a:r>
            <a:endParaRPr sz="24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2400"/>
              <a:buFont typeface="Arial" panose="020B0604020202020204" pitchFamily="34" charset="0"/>
              <a:buChar char="•"/>
            </a:pPr>
            <a:r>
              <a:rPr lang="en" sz="2400" dirty="0">
                <a:solidFill>
                  <a:schemeClr val="dk1"/>
                </a:solidFill>
                <a:latin typeface="Georgia" panose="02040502050405020303" pitchFamily="18" charset="0"/>
                <a:ea typeface="Times New Roman"/>
                <a:cs typeface="Times New Roman"/>
                <a:sym typeface="Times New Roman"/>
              </a:rPr>
              <a:t>Family involvement through receiving information</a:t>
            </a:r>
            <a:endParaRPr sz="2400" dirty="0">
              <a:solidFill>
                <a:schemeClr val="dk1"/>
              </a:solidFill>
              <a:latin typeface="Georgia" panose="02040502050405020303" pitchFamily="18" charset="0"/>
              <a:ea typeface="Times New Roman"/>
              <a:cs typeface="Times New Roman"/>
              <a:sym typeface="Times New Roman"/>
            </a:endParaRPr>
          </a:p>
          <a:p>
            <a:pPr marL="0" lvl="0" indent="0" algn="l" rtl="0">
              <a:spcBef>
                <a:spcPts val="0"/>
              </a:spcBef>
              <a:spcAft>
                <a:spcPts val="1600"/>
              </a:spcAft>
              <a:buNone/>
            </a:pPr>
            <a:endParaRPr sz="2400" dirty="0">
              <a:latin typeface="Georgia" panose="02040502050405020303" pitchFamily="18" charset="0"/>
              <a:ea typeface="Times New Roman"/>
              <a:cs typeface="Times New Roman"/>
              <a:sym typeface="Times New Roman"/>
            </a:endParaRPr>
          </a:p>
        </p:txBody>
      </p:sp>
      <p:sp>
        <p:nvSpPr>
          <p:cNvPr id="238" name="Google Shape;238;p44"/>
          <p:cNvSpPr txBox="1">
            <a:spLocks noGrp="1"/>
          </p:cNvSpPr>
          <p:nvPr>
            <p:ph type="body" idx="2"/>
          </p:nvPr>
        </p:nvSpPr>
        <p:spPr>
          <a:xfrm>
            <a:off x="4415246" y="1015922"/>
            <a:ext cx="4186159" cy="3891156"/>
          </a:xfrm>
          <a:prstGeom prst="rect">
            <a:avLst/>
          </a:prstGeom>
        </p:spPr>
        <p:txBody>
          <a:bodyPr spcFirstLastPara="1" wrap="square" lIns="91425" tIns="91425" rIns="91425" bIns="91425" anchor="t" anchorCtr="0">
            <a:noAutofit/>
          </a:bodyPr>
          <a:lstStyle/>
          <a:p>
            <a:pPr lvl="0" indent="-228600" algn="l" rtl="0">
              <a:lnSpc>
                <a:spcPct val="100000"/>
              </a:lnSpc>
              <a:spcBef>
                <a:spcPts val="0"/>
              </a:spcBef>
              <a:spcAft>
                <a:spcPts val="0"/>
              </a:spcAft>
              <a:buClr>
                <a:schemeClr val="dk1"/>
              </a:buClr>
              <a:buSzPts val="2400"/>
              <a:buFont typeface="Arial" panose="020B0604020202020204" pitchFamily="34" charset="0"/>
              <a:buChar char="•"/>
            </a:pPr>
            <a:r>
              <a:rPr lang="en" sz="2400" dirty="0">
                <a:solidFill>
                  <a:schemeClr val="dk1"/>
                </a:solidFill>
                <a:latin typeface="Georgia" panose="02040502050405020303" pitchFamily="18" charset="0"/>
                <a:ea typeface="Times New Roman"/>
                <a:cs typeface="Times New Roman"/>
                <a:sym typeface="Times New Roman"/>
              </a:rPr>
              <a:t>Administered by those familiar with child</a:t>
            </a:r>
            <a:endParaRPr sz="24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2400"/>
              <a:buFont typeface="Arial" panose="020B0604020202020204" pitchFamily="34" charset="0"/>
              <a:buChar char="•"/>
            </a:pPr>
            <a:r>
              <a:rPr lang="en" sz="2400" dirty="0">
                <a:solidFill>
                  <a:schemeClr val="dk1"/>
                </a:solidFill>
                <a:latin typeface="Georgia" panose="02040502050405020303" pitchFamily="18" charset="0"/>
                <a:ea typeface="Times New Roman"/>
                <a:cs typeface="Times New Roman"/>
                <a:sym typeface="Times New Roman"/>
              </a:rPr>
              <a:t>Familiar places </a:t>
            </a:r>
            <a:endParaRPr sz="24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2400"/>
              <a:buFont typeface="Arial" panose="020B0604020202020204" pitchFamily="34" charset="0"/>
              <a:buChar char="•"/>
            </a:pPr>
            <a:r>
              <a:rPr lang="en" sz="2400" dirty="0" smtClean="0">
                <a:solidFill>
                  <a:schemeClr val="dk1"/>
                </a:solidFill>
                <a:latin typeface="Georgia" panose="02040502050405020303" pitchFamily="18" charset="0"/>
                <a:ea typeface="Times New Roman"/>
                <a:cs typeface="Times New Roman"/>
                <a:sym typeface="Times New Roman"/>
              </a:rPr>
              <a:t>Non-disruptive </a:t>
            </a:r>
            <a:r>
              <a:rPr lang="en" sz="2400" dirty="0">
                <a:solidFill>
                  <a:schemeClr val="dk1"/>
                </a:solidFill>
                <a:latin typeface="Georgia" panose="02040502050405020303" pitchFamily="18" charset="0"/>
                <a:ea typeface="Times New Roman"/>
                <a:cs typeface="Times New Roman"/>
                <a:sym typeface="Times New Roman"/>
              </a:rPr>
              <a:t>administration </a:t>
            </a:r>
            <a:endParaRPr sz="24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2400"/>
              <a:buFont typeface="Arial" panose="020B0604020202020204" pitchFamily="34" charset="0"/>
              <a:buChar char="•"/>
            </a:pPr>
            <a:r>
              <a:rPr lang="en" sz="2400" dirty="0" smtClean="0">
                <a:solidFill>
                  <a:schemeClr val="dk1"/>
                </a:solidFill>
                <a:latin typeface="Georgia" panose="02040502050405020303" pitchFamily="18" charset="0"/>
                <a:ea typeface="Times New Roman"/>
                <a:cs typeface="Times New Roman"/>
                <a:sym typeface="Times New Roman"/>
              </a:rPr>
              <a:t>Assesses </a:t>
            </a:r>
            <a:r>
              <a:rPr lang="en" sz="2400" dirty="0">
                <a:solidFill>
                  <a:schemeClr val="dk1"/>
                </a:solidFill>
                <a:latin typeface="Georgia" panose="02040502050405020303" pitchFamily="18" charset="0"/>
                <a:ea typeface="Times New Roman"/>
                <a:cs typeface="Times New Roman"/>
                <a:sym typeface="Times New Roman"/>
              </a:rPr>
              <a:t>functional behaviors</a:t>
            </a:r>
            <a:endParaRPr sz="24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2400"/>
              <a:buFont typeface="Arial" panose="020B0604020202020204" pitchFamily="34" charset="0"/>
              <a:buChar char="•"/>
            </a:pPr>
            <a:r>
              <a:rPr lang="en" sz="2400" dirty="0" smtClean="0">
                <a:solidFill>
                  <a:schemeClr val="dk1"/>
                </a:solidFill>
                <a:latin typeface="Georgia" panose="02040502050405020303" pitchFamily="18" charset="0"/>
                <a:ea typeface="Times New Roman"/>
                <a:cs typeface="Times New Roman"/>
                <a:sym typeface="Times New Roman"/>
              </a:rPr>
              <a:t>Uses </a:t>
            </a:r>
            <a:r>
              <a:rPr lang="en" sz="2400" dirty="0">
                <a:solidFill>
                  <a:schemeClr val="dk1"/>
                </a:solidFill>
                <a:latin typeface="Georgia" panose="02040502050405020303" pitchFamily="18" charset="0"/>
                <a:ea typeface="Times New Roman"/>
                <a:cs typeface="Times New Roman"/>
                <a:sym typeface="Times New Roman"/>
              </a:rPr>
              <a:t>materials that are part of daily routine</a:t>
            </a:r>
            <a:endParaRPr sz="2400" dirty="0">
              <a:solidFill>
                <a:schemeClr val="dk1"/>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chemeClr val="dk1"/>
              </a:buClr>
              <a:buSzPts val="2400"/>
              <a:buFont typeface="Arial" panose="020B0604020202020204" pitchFamily="34" charset="0"/>
              <a:buChar char="•"/>
            </a:pPr>
            <a:r>
              <a:rPr lang="en" sz="2400" dirty="0" smtClean="0">
                <a:solidFill>
                  <a:schemeClr val="dk1"/>
                </a:solidFill>
                <a:latin typeface="Georgia" panose="02040502050405020303" pitchFamily="18" charset="0"/>
                <a:ea typeface="Times New Roman"/>
                <a:cs typeface="Times New Roman"/>
                <a:sym typeface="Times New Roman"/>
              </a:rPr>
              <a:t>Family-multiple </a:t>
            </a:r>
            <a:r>
              <a:rPr lang="en" sz="2400" dirty="0">
                <a:solidFill>
                  <a:schemeClr val="dk1"/>
                </a:solidFill>
                <a:latin typeface="Georgia" panose="02040502050405020303" pitchFamily="18" charset="0"/>
                <a:ea typeface="Times New Roman"/>
                <a:cs typeface="Times New Roman"/>
                <a:sym typeface="Times New Roman"/>
              </a:rPr>
              <a:t>roles</a:t>
            </a:r>
            <a:endParaRPr sz="2400" dirty="0">
              <a:solidFill>
                <a:schemeClr val="dk1"/>
              </a:solidFill>
              <a:latin typeface="Georgia" panose="02040502050405020303" pitchFamily="18" charset="0"/>
              <a:ea typeface="Times New Roman"/>
              <a:cs typeface="Times New Roman"/>
              <a:sym typeface="Times New Roman"/>
            </a:endParaRPr>
          </a:p>
          <a:p>
            <a:pPr marL="0" lvl="0" indent="0" algn="l" rtl="0">
              <a:spcBef>
                <a:spcPts val="0"/>
              </a:spcBef>
              <a:spcAft>
                <a:spcPts val="1600"/>
              </a:spcAft>
              <a:buNone/>
            </a:pP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sp>
        <p:nvSpPr>
          <p:cNvPr id="243" name="Google Shape;243;p45"/>
          <p:cNvSpPr txBox="1">
            <a:spLocks noGrp="1"/>
          </p:cNvSpPr>
          <p:nvPr>
            <p:ph type="body" idx="1"/>
          </p:nvPr>
        </p:nvSpPr>
        <p:spPr>
          <a:xfrm>
            <a:off x="242031" y="1214076"/>
            <a:ext cx="8520600" cy="3566930"/>
          </a:xfrm>
          <a:prstGeom prst="rect">
            <a:avLst/>
          </a:prstGeom>
          <a:noFill/>
          <a:ln>
            <a:noFill/>
          </a:ln>
        </p:spPr>
        <p:txBody>
          <a:bodyPr spcFirstLastPara="1" wrap="square" lIns="91425" tIns="45700" rIns="91425" bIns="45700" anchor="t" anchorCtr="0">
            <a:noAutofit/>
          </a:bodyPr>
          <a:lstStyle/>
          <a:p>
            <a:pPr marR="0" lvl="0" indent="-228600" algn="l" rtl="0">
              <a:lnSpc>
                <a:spcPct val="100000"/>
              </a:lnSpc>
              <a:spcBef>
                <a:spcPts val="0"/>
              </a:spcBef>
              <a:spcAft>
                <a:spcPts val="0"/>
              </a:spcAft>
              <a:buClr>
                <a:srgbClr val="000000"/>
              </a:buClr>
              <a:buSzPts val="3000"/>
              <a:buFont typeface="Arial" panose="020B0604020202020204" pitchFamily="34" charset="0"/>
              <a:buChar char="•"/>
            </a:pPr>
            <a:r>
              <a:rPr lang="en" sz="3200" b="1" i="0" u="none" strike="noStrike" cap="none" dirty="0" smtClean="0">
                <a:solidFill>
                  <a:srgbClr val="000000"/>
                </a:solidFill>
                <a:latin typeface="Georgia" panose="02040502050405020303" pitchFamily="18" charset="0"/>
                <a:ea typeface="Times New Roman"/>
                <a:cs typeface="Times New Roman"/>
                <a:sym typeface="Times New Roman"/>
              </a:rPr>
              <a:t>Involve</a:t>
            </a:r>
            <a:r>
              <a:rPr lang="en" sz="3600" i="0" u="none" strike="noStrike" cap="none" dirty="0" smtClean="0">
                <a:solidFill>
                  <a:srgbClr val="000000"/>
                </a:solidFill>
                <a:latin typeface="Georgia" panose="02040502050405020303" pitchFamily="18" charset="0"/>
                <a:ea typeface="Times New Roman"/>
                <a:cs typeface="Times New Roman"/>
                <a:sym typeface="Times New Roman"/>
              </a:rPr>
              <a:t> </a:t>
            </a:r>
            <a:r>
              <a:rPr lang="en" sz="3600" i="0" u="none" strike="noStrike" cap="none" dirty="0">
                <a:solidFill>
                  <a:srgbClr val="000000"/>
                </a:solidFill>
                <a:latin typeface="Georgia" panose="02040502050405020303" pitchFamily="18" charset="0"/>
                <a:ea typeface="Times New Roman"/>
                <a:cs typeface="Times New Roman"/>
                <a:sym typeface="Times New Roman"/>
              </a:rPr>
              <a:t>families in </a:t>
            </a:r>
            <a:r>
              <a:rPr lang="en" sz="3600" i="0" u="none" strike="noStrike" cap="none" dirty="0" smtClean="0">
                <a:solidFill>
                  <a:srgbClr val="000000"/>
                </a:solidFill>
                <a:latin typeface="Georgia" panose="02040502050405020303" pitchFamily="18" charset="0"/>
                <a:ea typeface="Times New Roman"/>
                <a:cs typeface="Times New Roman"/>
                <a:sym typeface="Times New Roman"/>
              </a:rPr>
              <a:t>process</a:t>
            </a:r>
          </a:p>
          <a:p>
            <a:pPr marR="0" lvl="0" indent="-228600" algn="l" rtl="0">
              <a:lnSpc>
                <a:spcPct val="100000"/>
              </a:lnSpc>
              <a:spcBef>
                <a:spcPts val="0"/>
              </a:spcBef>
              <a:spcAft>
                <a:spcPts val="0"/>
              </a:spcAft>
              <a:buClr>
                <a:srgbClr val="000000"/>
              </a:buClr>
              <a:buSzPts val="3000"/>
              <a:buFont typeface="Arial" panose="020B0604020202020204" pitchFamily="34" charset="0"/>
              <a:buChar char="•"/>
            </a:pPr>
            <a:endParaRPr sz="1200" dirty="0">
              <a:solidFill>
                <a:srgbClr val="000000"/>
              </a:solidFill>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
                <a:srgbClr val="000000"/>
              </a:buClr>
              <a:buSzPts val="3000"/>
              <a:buFont typeface="Arial" panose="020B0604020202020204" pitchFamily="34" charset="0"/>
              <a:buChar char="•"/>
            </a:pPr>
            <a:r>
              <a:rPr lang="en" sz="3200" b="1" dirty="0" smtClean="0">
                <a:solidFill>
                  <a:srgbClr val="000000"/>
                </a:solidFill>
                <a:latin typeface="Georgia" panose="02040502050405020303" pitchFamily="18" charset="0"/>
                <a:ea typeface="Times New Roman"/>
                <a:cs typeface="Times New Roman"/>
                <a:sym typeface="Times New Roman"/>
              </a:rPr>
              <a:t>Gather</a:t>
            </a:r>
            <a:r>
              <a:rPr lang="en" sz="3200" dirty="0" smtClean="0">
                <a:solidFill>
                  <a:srgbClr val="000000"/>
                </a:solidFill>
                <a:latin typeface="Georgia" panose="02040502050405020303" pitchFamily="18" charset="0"/>
                <a:ea typeface="Times New Roman"/>
                <a:cs typeface="Times New Roman"/>
                <a:sym typeface="Times New Roman"/>
              </a:rPr>
              <a:t> </a:t>
            </a:r>
            <a:r>
              <a:rPr lang="en" sz="3200" dirty="0">
                <a:solidFill>
                  <a:srgbClr val="000000"/>
                </a:solidFill>
                <a:latin typeface="Georgia" panose="02040502050405020303" pitchFamily="18" charset="0"/>
                <a:ea typeface="Times New Roman"/>
                <a:cs typeface="Times New Roman"/>
                <a:sym typeface="Times New Roman"/>
              </a:rPr>
              <a:t>information </a:t>
            </a:r>
            <a:endParaRPr sz="3200" dirty="0">
              <a:solidFill>
                <a:srgbClr val="000000"/>
              </a:solidFill>
              <a:latin typeface="Georgia" panose="02040502050405020303" pitchFamily="18" charset="0"/>
              <a:ea typeface="Times New Roman"/>
              <a:cs typeface="Times New Roman"/>
              <a:sym typeface="Times New Roman"/>
            </a:endParaRPr>
          </a:p>
          <a:p>
            <a:pPr marR="0" lvl="1" indent="-228600" algn="l" rtl="0">
              <a:lnSpc>
                <a:spcPct val="100000"/>
              </a:lnSpc>
              <a:spcBef>
                <a:spcPts val="0"/>
              </a:spcBef>
              <a:spcAft>
                <a:spcPts val="0"/>
              </a:spcAft>
              <a:buClr>
                <a:srgbClr val="000000"/>
              </a:buClr>
              <a:buSzPct val="70000"/>
              <a:buFont typeface="Courier New" panose="02070309020205020404" pitchFamily="49" charset="0"/>
              <a:buChar char="o"/>
            </a:pPr>
            <a:r>
              <a:rPr lang="en" sz="2800" i="0" u="none" strike="noStrike" cap="none" dirty="0">
                <a:solidFill>
                  <a:srgbClr val="000000"/>
                </a:solidFill>
                <a:latin typeface="Georgia" panose="02040502050405020303" pitchFamily="18" charset="0"/>
                <a:ea typeface="Times New Roman"/>
                <a:cs typeface="Times New Roman"/>
                <a:sym typeface="Times New Roman"/>
              </a:rPr>
              <a:t>Plan observations</a:t>
            </a:r>
            <a:endParaRPr sz="2800" i="0" u="none" strike="noStrike" cap="none" dirty="0">
              <a:solidFill>
                <a:srgbClr val="000000"/>
              </a:solidFill>
              <a:latin typeface="Georgia" panose="02040502050405020303" pitchFamily="18" charset="0"/>
              <a:ea typeface="Times New Roman"/>
              <a:cs typeface="Times New Roman"/>
              <a:sym typeface="Times New Roman"/>
            </a:endParaRPr>
          </a:p>
          <a:p>
            <a:pPr marR="0" lvl="1" indent="-228600" algn="l" rtl="0">
              <a:lnSpc>
                <a:spcPct val="100000"/>
              </a:lnSpc>
              <a:spcBef>
                <a:spcPts val="0"/>
              </a:spcBef>
              <a:spcAft>
                <a:spcPts val="0"/>
              </a:spcAft>
              <a:buClr>
                <a:srgbClr val="000000"/>
              </a:buClr>
              <a:buSzPct val="70000"/>
              <a:buFont typeface="Courier New" panose="02070309020205020404" pitchFamily="49" charset="0"/>
              <a:buChar char="o"/>
            </a:pPr>
            <a:r>
              <a:rPr lang="en" sz="2800" dirty="0">
                <a:solidFill>
                  <a:srgbClr val="000000"/>
                </a:solidFill>
                <a:latin typeface="Georgia" panose="02040502050405020303" pitchFamily="18" charset="0"/>
                <a:ea typeface="Times New Roman"/>
                <a:cs typeface="Times New Roman"/>
                <a:sym typeface="Times New Roman"/>
              </a:rPr>
              <a:t>Know who, </a:t>
            </a:r>
            <a:r>
              <a:rPr lang="en" sz="2800" dirty="0" smtClean="0">
                <a:solidFill>
                  <a:srgbClr val="000000"/>
                </a:solidFill>
                <a:latin typeface="Georgia" panose="02040502050405020303" pitchFamily="18" charset="0"/>
                <a:ea typeface="Times New Roman"/>
                <a:cs typeface="Times New Roman"/>
                <a:sym typeface="Times New Roman"/>
              </a:rPr>
              <a:t>what, </a:t>
            </a:r>
            <a:r>
              <a:rPr lang="en" sz="2800" dirty="0">
                <a:solidFill>
                  <a:srgbClr val="000000"/>
                </a:solidFill>
                <a:latin typeface="Georgia" panose="02040502050405020303" pitchFamily="18" charset="0"/>
                <a:ea typeface="Times New Roman"/>
                <a:cs typeface="Times New Roman"/>
                <a:sym typeface="Times New Roman"/>
              </a:rPr>
              <a:t>and </a:t>
            </a:r>
            <a:r>
              <a:rPr lang="en" sz="2800" dirty="0" smtClean="0">
                <a:solidFill>
                  <a:srgbClr val="000000"/>
                </a:solidFill>
                <a:latin typeface="Georgia" panose="02040502050405020303" pitchFamily="18" charset="0"/>
                <a:ea typeface="Times New Roman"/>
                <a:cs typeface="Times New Roman"/>
                <a:sym typeface="Times New Roman"/>
              </a:rPr>
              <a:t>how</a:t>
            </a:r>
          </a:p>
          <a:p>
            <a:pPr marR="0" lvl="1" indent="-228600" algn="l" rtl="0">
              <a:lnSpc>
                <a:spcPct val="100000"/>
              </a:lnSpc>
              <a:spcBef>
                <a:spcPts val="0"/>
              </a:spcBef>
              <a:spcAft>
                <a:spcPts val="0"/>
              </a:spcAft>
              <a:buClr>
                <a:srgbClr val="000000"/>
              </a:buClr>
              <a:buSzPct val="70000"/>
              <a:buFont typeface="Courier New" panose="02070309020205020404" pitchFamily="49" charset="0"/>
              <a:buChar char="o"/>
            </a:pPr>
            <a:endParaRPr sz="1200" dirty="0">
              <a:solidFill>
                <a:srgbClr val="000000"/>
              </a:solidFill>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
                <a:srgbClr val="000000"/>
              </a:buClr>
              <a:buSzPts val="3000"/>
              <a:buFont typeface="Arial" panose="020B0604020202020204" pitchFamily="34" charset="0"/>
              <a:buChar char="•"/>
            </a:pPr>
            <a:r>
              <a:rPr lang="en" sz="3200" b="1" i="0" u="none" strike="noStrike" cap="none" dirty="0" smtClean="0">
                <a:solidFill>
                  <a:srgbClr val="000000"/>
                </a:solidFill>
                <a:latin typeface="Georgia" panose="02040502050405020303" pitchFamily="18" charset="0"/>
                <a:ea typeface="Times New Roman"/>
                <a:cs typeface="Times New Roman"/>
                <a:sym typeface="Times New Roman"/>
              </a:rPr>
              <a:t>Conduct</a:t>
            </a:r>
            <a:r>
              <a:rPr lang="en" sz="3200" i="0" u="none" strike="noStrike" cap="none" dirty="0" smtClean="0">
                <a:solidFill>
                  <a:srgbClr val="000000"/>
                </a:solidFill>
                <a:latin typeface="Georgia" panose="02040502050405020303" pitchFamily="18" charset="0"/>
                <a:ea typeface="Times New Roman"/>
                <a:cs typeface="Times New Roman"/>
                <a:sym typeface="Times New Roman"/>
              </a:rPr>
              <a:t> </a:t>
            </a:r>
            <a:r>
              <a:rPr lang="en" sz="3200" i="0" u="none" strike="noStrike" cap="none" dirty="0">
                <a:solidFill>
                  <a:srgbClr val="000000"/>
                </a:solidFill>
                <a:latin typeface="Georgia" panose="02040502050405020303" pitchFamily="18" charset="0"/>
                <a:ea typeface="Times New Roman"/>
                <a:cs typeface="Times New Roman"/>
                <a:sym typeface="Times New Roman"/>
              </a:rPr>
              <a:t>observations in familiar </a:t>
            </a:r>
            <a:r>
              <a:rPr lang="en" sz="3200" i="0" u="none" strike="noStrike" cap="none" dirty="0" smtClean="0">
                <a:solidFill>
                  <a:srgbClr val="000000"/>
                </a:solidFill>
                <a:latin typeface="Georgia" panose="02040502050405020303" pitchFamily="18" charset="0"/>
                <a:ea typeface="Times New Roman"/>
                <a:cs typeface="Times New Roman"/>
                <a:sym typeface="Times New Roman"/>
              </a:rPr>
              <a:t>settings</a:t>
            </a:r>
          </a:p>
          <a:p>
            <a:pPr marR="0" lvl="0" indent="-228600" algn="l" rtl="0">
              <a:lnSpc>
                <a:spcPct val="100000"/>
              </a:lnSpc>
              <a:spcBef>
                <a:spcPts val="0"/>
              </a:spcBef>
              <a:spcAft>
                <a:spcPts val="0"/>
              </a:spcAft>
              <a:buClr>
                <a:srgbClr val="000000"/>
              </a:buClr>
              <a:buSzPts val="3000"/>
              <a:buFont typeface="Arial" panose="020B0604020202020204" pitchFamily="34" charset="0"/>
              <a:buChar char="•"/>
            </a:pPr>
            <a:endParaRPr sz="1200" dirty="0">
              <a:solidFill>
                <a:srgbClr val="000000"/>
              </a:solidFill>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
                <a:srgbClr val="000000"/>
              </a:buClr>
              <a:buSzPts val="3000"/>
              <a:buFont typeface="Arial" panose="020B0604020202020204" pitchFamily="34" charset="0"/>
              <a:buChar char="•"/>
            </a:pPr>
            <a:r>
              <a:rPr lang="en" sz="3200" b="1" i="0" u="none" strike="noStrike" cap="none" dirty="0" smtClean="0">
                <a:solidFill>
                  <a:srgbClr val="000000"/>
                </a:solidFill>
                <a:latin typeface="Georgia" panose="02040502050405020303" pitchFamily="18" charset="0"/>
                <a:ea typeface="Times New Roman"/>
                <a:cs typeface="Times New Roman"/>
                <a:sym typeface="Times New Roman"/>
              </a:rPr>
              <a:t>Document</a:t>
            </a:r>
            <a:r>
              <a:rPr lang="en" sz="3200" i="0" u="none" strike="noStrike" cap="none" dirty="0" smtClean="0">
                <a:solidFill>
                  <a:srgbClr val="000000"/>
                </a:solidFill>
                <a:latin typeface="Georgia" panose="02040502050405020303" pitchFamily="18" charset="0"/>
                <a:ea typeface="Times New Roman"/>
                <a:cs typeface="Times New Roman"/>
                <a:sym typeface="Times New Roman"/>
              </a:rPr>
              <a:t> </a:t>
            </a:r>
            <a:r>
              <a:rPr lang="en" sz="3200" i="0" u="none" strike="noStrike" cap="none" dirty="0">
                <a:solidFill>
                  <a:srgbClr val="000000"/>
                </a:solidFill>
                <a:latin typeface="Georgia" panose="02040502050405020303" pitchFamily="18" charset="0"/>
                <a:ea typeface="Times New Roman"/>
                <a:cs typeface="Times New Roman"/>
                <a:sym typeface="Times New Roman"/>
              </a:rPr>
              <a:t>observations</a:t>
            </a:r>
            <a:endParaRPr sz="3200" dirty="0">
              <a:solidFill>
                <a:srgbClr val="000000"/>
              </a:solidFill>
              <a:latin typeface="Georgia" panose="02040502050405020303" pitchFamily="18" charset="0"/>
              <a:ea typeface="Times New Roman"/>
              <a:cs typeface="Times New Roman"/>
              <a:sym typeface="Times New Roman"/>
            </a:endParaRPr>
          </a:p>
        </p:txBody>
      </p:sp>
      <p:sp>
        <p:nvSpPr>
          <p:cNvPr id="244" name="Google Shape;244;p45"/>
          <p:cNvSpPr txBox="1">
            <a:spLocks noGrp="1"/>
          </p:cNvSpPr>
          <p:nvPr>
            <p:ph type="title"/>
          </p:nvPr>
        </p:nvSpPr>
        <p:spPr>
          <a:xfrm>
            <a:off x="311700" y="140043"/>
            <a:ext cx="8716970" cy="8266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90"/>
              <a:buFont typeface="Arial"/>
              <a:buNone/>
            </a:pPr>
            <a:r>
              <a:rPr lang="en" sz="4400" i="0" u="none" strike="noStrike" cap="none" dirty="0" smtClean="0">
                <a:solidFill>
                  <a:srgbClr val="000000"/>
                </a:solidFill>
                <a:latin typeface="Georgia" panose="02040502050405020303" pitchFamily="18" charset="0"/>
                <a:ea typeface="Times New Roman"/>
                <a:cs typeface="Times New Roman"/>
                <a:sym typeface="Times New Roman"/>
              </a:rPr>
              <a:t>Authentic </a:t>
            </a:r>
            <a:r>
              <a:rPr lang="en" sz="4400" i="0" u="none" strike="noStrike" cap="none" dirty="0">
                <a:solidFill>
                  <a:srgbClr val="000000"/>
                </a:solidFill>
                <a:latin typeface="Georgia" panose="02040502050405020303" pitchFamily="18" charset="0"/>
                <a:ea typeface="Times New Roman"/>
                <a:cs typeface="Times New Roman"/>
                <a:sym typeface="Times New Roman"/>
              </a:rPr>
              <a:t>Assessment Practices</a:t>
            </a:r>
            <a:r>
              <a:rPr lang="en" sz="4400" i="0" u="none" strike="noStrike" cap="none" dirty="0">
                <a:solidFill>
                  <a:schemeClr val="dk2"/>
                </a:solidFill>
                <a:latin typeface="Georgia" panose="02040502050405020303" pitchFamily="18" charset="0"/>
                <a:ea typeface="Times New Roman"/>
                <a:cs typeface="Times New Roman"/>
                <a:sym typeface="Times New Roman"/>
              </a:rPr>
              <a:t> </a:t>
            </a:r>
            <a:endParaRPr sz="44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50" name="Google Shape;250;p46"/>
          <p:cNvSpPr txBox="1">
            <a:spLocks noGrp="1"/>
          </p:cNvSpPr>
          <p:nvPr>
            <p:ph type="title"/>
          </p:nvPr>
        </p:nvSpPr>
        <p:spPr>
          <a:xfrm>
            <a:off x="390077" y="288271"/>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3600"/>
              <a:buFont typeface="Arial"/>
              <a:buNone/>
            </a:pPr>
            <a:r>
              <a:rPr lang="en" sz="4400" dirty="0">
                <a:solidFill>
                  <a:srgbClr val="000000"/>
                </a:solidFill>
                <a:latin typeface="Georgia" panose="02040502050405020303" pitchFamily="18" charset="0"/>
                <a:ea typeface="Times New Roman"/>
                <a:cs typeface="Times New Roman"/>
                <a:sym typeface="Times New Roman"/>
              </a:rPr>
              <a:t>Involve Families in the Process</a:t>
            </a:r>
            <a:endParaRPr sz="4400" dirty="0">
              <a:solidFill>
                <a:srgbClr val="000000"/>
              </a:solidFill>
              <a:latin typeface="Georgia" panose="02040502050405020303" pitchFamily="18" charset="0"/>
              <a:ea typeface="Times New Roman"/>
              <a:cs typeface="Times New Roman"/>
              <a:sym typeface="Times New Roman"/>
            </a:endParaRPr>
          </a:p>
        </p:txBody>
      </p:sp>
      <p:pic>
        <p:nvPicPr>
          <p:cNvPr id="252" name="Google Shape;252;p46" descr="&quot;&quot;"/>
          <p:cNvPicPr preferRelativeResize="0"/>
          <p:nvPr/>
        </p:nvPicPr>
        <p:blipFill>
          <a:blip r:embed="rId3">
            <a:alphaModFix/>
          </a:blip>
          <a:stretch>
            <a:fillRect/>
          </a:stretch>
        </p:blipFill>
        <p:spPr>
          <a:xfrm>
            <a:off x="1771526" y="1114698"/>
            <a:ext cx="5761388" cy="3649236"/>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56"/>
        <p:cNvGrpSpPr/>
        <p:nvPr/>
      </p:nvGrpSpPr>
      <p:grpSpPr>
        <a:xfrm>
          <a:off x="0" y="0"/>
          <a:ext cx="0" cy="0"/>
          <a:chOff x="0" y="0"/>
          <a:chExt cx="0" cy="0"/>
        </a:xfrm>
      </p:grpSpPr>
      <p:sp>
        <p:nvSpPr>
          <p:cNvPr id="258" name="Title"/>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4400" b="0" dirty="0">
                <a:solidFill>
                  <a:srgbClr val="000000"/>
                </a:solidFill>
                <a:latin typeface="Georgia" panose="02040502050405020303" pitchFamily="18" charset="0"/>
                <a:ea typeface="Times New Roman"/>
                <a:cs typeface="Times New Roman"/>
                <a:sym typeface="Times New Roman"/>
              </a:rPr>
              <a:t>Strategies for Involving Families</a:t>
            </a:r>
            <a:endParaRPr sz="4400" b="0" dirty="0">
              <a:solidFill>
                <a:srgbClr val="000000"/>
              </a:solidFill>
              <a:latin typeface="Georgia" panose="02040502050405020303" pitchFamily="18" charset="0"/>
              <a:ea typeface="Times New Roman"/>
              <a:cs typeface="Times New Roman"/>
              <a:sym typeface="Times New Roman"/>
            </a:endParaRPr>
          </a:p>
        </p:txBody>
      </p:sp>
      <p:pic>
        <p:nvPicPr>
          <p:cNvPr id="259" name="Google Shape;259;p47" descr="Head Start has 6 National Centers and each one provides valuable information and resources. &#10;-Program management and Fiscal Operations&#10;-Quality Teaching and Learning&#10;-Parent Family, and Community Engagement&#10;-Cultural and Linguistic Responsiveness&#10;-Early Head Start&#10;-Health"/>
          <p:cNvPicPr preferRelativeResize="0"/>
          <p:nvPr/>
        </p:nvPicPr>
        <p:blipFill rotWithShape="1">
          <a:blip r:embed="rId3">
            <a:alphaModFix/>
          </a:blip>
          <a:srcRect/>
          <a:stretch/>
        </p:blipFill>
        <p:spPr>
          <a:xfrm>
            <a:off x="457203" y="1111002"/>
            <a:ext cx="7306272" cy="369989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9"/>
          <p:cNvSpPr txBox="1">
            <a:spLocks noGrp="1"/>
          </p:cNvSpPr>
          <p:nvPr>
            <p:ph type="body" idx="1"/>
          </p:nvPr>
        </p:nvSpPr>
        <p:spPr>
          <a:xfrm>
            <a:off x="224614" y="1701115"/>
            <a:ext cx="8710380" cy="3062474"/>
          </a:xfrm>
          <a:prstGeom prst="rect">
            <a:avLst/>
          </a:prstGeom>
          <a:noFill/>
          <a:ln>
            <a:noFill/>
          </a:ln>
        </p:spPr>
        <p:txBody>
          <a:bodyPr spcFirstLastPara="1" wrap="square" lIns="91425" tIns="45700" rIns="91425" bIns="45700" anchor="t" anchorCtr="0">
            <a:noAutofit/>
          </a:bodyPr>
          <a:lstStyle/>
          <a:p>
            <a:pPr marR="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3200" i="0" u="none" strike="noStrike" cap="none" dirty="0" smtClean="0">
                <a:solidFill>
                  <a:srgbClr val="000000"/>
                </a:solidFill>
                <a:latin typeface="Georgia" panose="02040502050405020303" pitchFamily="18" charset="0"/>
                <a:ea typeface="Times New Roman"/>
                <a:cs typeface="Times New Roman"/>
                <a:sym typeface="Times New Roman"/>
              </a:rPr>
              <a:t>Determine </a:t>
            </a:r>
            <a:r>
              <a:rPr lang="en" sz="3200" b="1" i="0" u="none" strike="noStrike" cap="none" dirty="0">
                <a:solidFill>
                  <a:srgbClr val="000000"/>
                </a:solidFill>
                <a:latin typeface="Georgia" panose="02040502050405020303" pitchFamily="18" charset="0"/>
                <a:ea typeface="Times New Roman"/>
                <a:cs typeface="Times New Roman"/>
                <a:sym typeface="Times New Roman"/>
              </a:rPr>
              <a:t>who </a:t>
            </a:r>
            <a:r>
              <a:rPr lang="en" sz="3200" i="0" u="none" strike="noStrike" cap="none" dirty="0">
                <a:solidFill>
                  <a:srgbClr val="000000"/>
                </a:solidFill>
                <a:latin typeface="Georgia" panose="02040502050405020303" pitchFamily="18" charset="0"/>
                <a:ea typeface="Times New Roman"/>
                <a:cs typeface="Times New Roman"/>
                <a:sym typeface="Times New Roman"/>
              </a:rPr>
              <a:t>will observe and during which </a:t>
            </a:r>
            <a:r>
              <a:rPr lang="en" sz="3200" i="0" u="none" strike="noStrike" cap="none" dirty="0" smtClean="0">
                <a:solidFill>
                  <a:srgbClr val="000000"/>
                </a:solidFill>
                <a:latin typeface="Georgia" panose="02040502050405020303" pitchFamily="18" charset="0"/>
                <a:ea typeface="Times New Roman"/>
                <a:cs typeface="Times New Roman"/>
                <a:sym typeface="Times New Roman"/>
              </a:rPr>
              <a:t>routines</a:t>
            </a:r>
          </a:p>
          <a:p>
            <a:pPr marR="0" lvl="0" indent="-228600" algn="l" rtl="0">
              <a:lnSpc>
                <a:spcPct val="100000"/>
              </a:lnSpc>
              <a:spcBef>
                <a:spcPts val="0"/>
              </a:spcBef>
              <a:spcAft>
                <a:spcPts val="0"/>
              </a:spcAft>
              <a:buClr>
                <a:srgbClr val="000000"/>
              </a:buClr>
              <a:buSzPct val="100000"/>
              <a:buFont typeface="Arial" panose="020B0604020202020204" pitchFamily="34" charset="0"/>
              <a:buChar char="•"/>
            </a:pPr>
            <a:endParaRPr sz="1600" dirty="0">
              <a:solidFill>
                <a:srgbClr val="000000"/>
              </a:solidFill>
              <a:latin typeface="Georgia" panose="02040502050405020303" pitchFamily="18" charset="0"/>
              <a:ea typeface="Times New Roman"/>
              <a:cs typeface="Times New Roman"/>
              <a:sym typeface="Times New Roman"/>
            </a:endParaRPr>
          </a:p>
          <a:p>
            <a:pPr lvl="0" indent="-228600">
              <a:lnSpc>
                <a:spcPct val="100000"/>
              </a:lnSpc>
              <a:buClr>
                <a:srgbClr val="000000"/>
              </a:buClr>
              <a:buSzPct val="100000"/>
              <a:buFont typeface="Arial" panose="020B0604020202020204" pitchFamily="34" charset="0"/>
              <a:buChar char="•"/>
            </a:pPr>
            <a:r>
              <a:rPr lang="en" sz="3200" i="0" u="none" strike="noStrike" cap="none" dirty="0">
                <a:solidFill>
                  <a:srgbClr val="000000"/>
                </a:solidFill>
                <a:latin typeface="Georgia" panose="02040502050405020303" pitchFamily="18" charset="0"/>
                <a:ea typeface="Times New Roman"/>
                <a:cs typeface="Times New Roman"/>
                <a:sym typeface="Times New Roman"/>
              </a:rPr>
              <a:t>Determine </a:t>
            </a:r>
            <a:r>
              <a:rPr lang="en" sz="3200" b="1" i="0" u="none" strike="noStrike" cap="none" dirty="0" smtClean="0">
                <a:solidFill>
                  <a:srgbClr val="000000"/>
                </a:solidFill>
                <a:latin typeface="Georgia" panose="02040502050405020303" pitchFamily="18" charset="0"/>
                <a:ea typeface="Times New Roman"/>
                <a:cs typeface="Times New Roman"/>
                <a:sym typeface="Times New Roman"/>
              </a:rPr>
              <a:t>what</a:t>
            </a:r>
            <a:r>
              <a:rPr lang="en-US" sz="3200" dirty="0" smtClean="0">
                <a:latin typeface="Georgia" panose="02040502050405020303" pitchFamily="18" charset="0"/>
              </a:rPr>
              <a:t> to observe</a:t>
            </a:r>
          </a:p>
          <a:p>
            <a:pPr lvl="0" indent="-228600">
              <a:lnSpc>
                <a:spcPct val="100000"/>
              </a:lnSpc>
              <a:buClr>
                <a:srgbClr val="000000"/>
              </a:buClr>
              <a:buSzPct val="100000"/>
              <a:buFont typeface="Arial" panose="020B0604020202020204" pitchFamily="34" charset="0"/>
              <a:buChar char="•"/>
            </a:pPr>
            <a:endParaRPr lang="en-US" sz="1600" dirty="0" smtClean="0">
              <a:latin typeface="Georgia" panose="02040502050405020303" pitchFamily="18" charset="0"/>
            </a:endParaRPr>
          </a:p>
          <a:p>
            <a:pPr marR="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3200" dirty="0" smtClean="0">
                <a:solidFill>
                  <a:srgbClr val="000000"/>
                </a:solidFill>
                <a:latin typeface="Georgia" panose="02040502050405020303" pitchFamily="18" charset="0"/>
                <a:ea typeface="Times New Roman"/>
                <a:cs typeface="Times New Roman"/>
                <a:sym typeface="Times New Roman"/>
              </a:rPr>
              <a:t>Determine </a:t>
            </a:r>
            <a:r>
              <a:rPr lang="en" sz="3200" b="1" dirty="0">
                <a:solidFill>
                  <a:srgbClr val="000000"/>
                </a:solidFill>
                <a:latin typeface="Georgia" panose="02040502050405020303" pitchFamily="18" charset="0"/>
                <a:ea typeface="Times New Roman"/>
                <a:cs typeface="Times New Roman"/>
                <a:sym typeface="Times New Roman"/>
              </a:rPr>
              <a:t>how</a:t>
            </a:r>
            <a:r>
              <a:rPr lang="en" sz="3200" dirty="0">
                <a:solidFill>
                  <a:srgbClr val="000000"/>
                </a:solidFill>
                <a:latin typeface="Georgia" panose="02040502050405020303" pitchFamily="18" charset="0"/>
                <a:ea typeface="Times New Roman"/>
                <a:cs typeface="Times New Roman"/>
                <a:sym typeface="Times New Roman"/>
              </a:rPr>
              <a:t> the observations will be done</a:t>
            </a:r>
            <a:r>
              <a:rPr lang="en" sz="3200" dirty="0">
                <a:latin typeface="Georgia" panose="02040502050405020303" pitchFamily="18" charset="0"/>
                <a:ea typeface="Times New Roman"/>
                <a:cs typeface="Times New Roman"/>
                <a:sym typeface="Times New Roman"/>
              </a:rPr>
              <a:t> </a:t>
            </a:r>
            <a:endParaRPr sz="3200" dirty="0">
              <a:latin typeface="Georgia" panose="02040502050405020303" pitchFamily="18" charset="0"/>
              <a:ea typeface="Times New Roman"/>
              <a:cs typeface="Times New Roman"/>
              <a:sym typeface="Times New Roman"/>
            </a:endParaRPr>
          </a:p>
          <a:p>
            <a:pPr marL="0" marR="0" lvl="0" indent="0" algn="l" rtl="0">
              <a:lnSpc>
                <a:spcPct val="100000"/>
              </a:lnSpc>
              <a:spcBef>
                <a:spcPts val="400"/>
              </a:spcBef>
              <a:spcAft>
                <a:spcPts val="0"/>
              </a:spcAft>
              <a:buNone/>
            </a:pPr>
            <a:endParaRPr dirty="0">
              <a:latin typeface="Georgia" panose="02040502050405020303" pitchFamily="18" charset="0"/>
              <a:ea typeface="Times New Roman"/>
              <a:cs typeface="Times New Roman"/>
              <a:sym typeface="Times New Roman"/>
            </a:endParaRPr>
          </a:p>
          <a:p>
            <a:pPr marL="0" marR="0" lvl="0" indent="0" algn="l" rtl="0">
              <a:lnSpc>
                <a:spcPct val="100000"/>
              </a:lnSpc>
              <a:spcBef>
                <a:spcPts val="400"/>
              </a:spcBef>
              <a:spcAft>
                <a:spcPts val="0"/>
              </a:spcAft>
              <a:buNone/>
            </a:pPr>
            <a:endParaRPr dirty="0">
              <a:latin typeface="Georgia" panose="02040502050405020303" pitchFamily="18" charset="0"/>
              <a:sym typeface="Arial"/>
            </a:endParaRPr>
          </a:p>
          <a:p>
            <a:pPr marL="0" marR="0" lvl="0" indent="0" algn="l" rtl="0">
              <a:lnSpc>
                <a:spcPct val="100000"/>
              </a:lnSpc>
              <a:spcBef>
                <a:spcPts val="400"/>
              </a:spcBef>
              <a:spcAft>
                <a:spcPts val="0"/>
              </a:spcAft>
              <a:buNone/>
            </a:pPr>
            <a:endParaRPr dirty="0">
              <a:latin typeface="Georgia" panose="02040502050405020303" pitchFamily="18" charset="0"/>
              <a:sym typeface="Arial"/>
            </a:endParaRPr>
          </a:p>
          <a:p>
            <a:pPr marL="0" marR="0" lvl="0" indent="0" algn="l" rtl="0">
              <a:lnSpc>
                <a:spcPct val="100000"/>
              </a:lnSpc>
              <a:spcBef>
                <a:spcPts val="400"/>
              </a:spcBef>
              <a:spcAft>
                <a:spcPts val="0"/>
              </a:spcAft>
              <a:buNone/>
            </a:pPr>
            <a:endParaRPr dirty="0">
              <a:latin typeface="Georgia" panose="02040502050405020303" pitchFamily="18" charset="0"/>
              <a:sym typeface="Arial"/>
            </a:endParaRPr>
          </a:p>
          <a:p>
            <a:pPr marL="365760" marR="0" lvl="0" indent="-139446" algn="l" rtl="0">
              <a:lnSpc>
                <a:spcPct val="100000"/>
              </a:lnSpc>
              <a:spcBef>
                <a:spcPts val="400"/>
              </a:spcBef>
              <a:spcAft>
                <a:spcPts val="0"/>
              </a:spcAft>
              <a:buClr>
                <a:schemeClr val="accent1"/>
              </a:buClr>
              <a:buSzPts val="1836"/>
              <a:buFont typeface="Noto Sans Symbols"/>
              <a:buNone/>
            </a:pPr>
            <a:endParaRPr sz="2700" b="0" i="0" u="none" strike="noStrike" cap="none" dirty="0">
              <a:solidFill>
                <a:schemeClr val="dk1"/>
              </a:solidFill>
              <a:latin typeface="Georgia" panose="02040502050405020303" pitchFamily="18" charset="0"/>
              <a:sym typeface="Arial"/>
            </a:endParaRPr>
          </a:p>
        </p:txBody>
      </p:sp>
      <p:sp>
        <p:nvSpPr>
          <p:cNvPr id="273" name="Google Shape;273;p49"/>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100"/>
              <a:buFont typeface="Arial"/>
              <a:buNone/>
            </a:pPr>
            <a:r>
              <a:rPr lang="en" sz="4400" dirty="0">
                <a:solidFill>
                  <a:srgbClr val="000000"/>
                </a:solidFill>
                <a:latin typeface="Georgia" panose="02040502050405020303" pitchFamily="18" charset="0"/>
                <a:ea typeface="Times New Roman"/>
                <a:cs typeface="Times New Roman"/>
                <a:sym typeface="Times New Roman"/>
              </a:rPr>
              <a:t>Gather Information</a:t>
            </a:r>
            <a:r>
              <a:rPr lang="en" sz="4400" dirty="0">
                <a:solidFill>
                  <a:schemeClr val="dk2"/>
                </a:solidFill>
                <a:latin typeface="Georgia" panose="02040502050405020303" pitchFamily="18" charset="0"/>
                <a:ea typeface="Times New Roman"/>
                <a:cs typeface="Times New Roman"/>
                <a:sym typeface="Times New Roman"/>
              </a:rPr>
              <a:t> </a:t>
            </a:r>
            <a:endParaRPr sz="4400" i="0" u="none" strike="noStrike" cap="none" dirty="0">
              <a:solidFill>
                <a:schemeClr val="dk2"/>
              </a:solidFill>
              <a:latin typeface="Georgia" panose="02040502050405020303" pitchFamily="18" charset="0"/>
              <a:ea typeface="Times New Roman"/>
              <a:cs typeface="Times New Roman"/>
              <a:sym typeface="Times New Roman"/>
            </a:endParaRPr>
          </a:p>
        </p:txBody>
      </p:sp>
    </p:spTree>
    <p:extLst>
      <p:ext uri="{BB962C8B-B14F-4D97-AF65-F5344CB8AC3E}">
        <p14:creationId xmlns:p14="http://schemas.microsoft.com/office/powerpoint/2010/main" val="2307221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48"/>
          <p:cNvSpPr txBox="1">
            <a:spLocks noGrp="1"/>
          </p:cNvSpPr>
          <p:nvPr>
            <p:ph type="title"/>
          </p:nvPr>
        </p:nvSpPr>
        <p:spPr>
          <a:xfrm>
            <a:off x="174659" y="321458"/>
            <a:ext cx="8675781"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100"/>
              <a:buFont typeface="Rambla"/>
              <a:buNone/>
            </a:pPr>
            <a:r>
              <a:rPr lang="en" sz="4000" dirty="0">
                <a:latin typeface="Georgia" panose="02040502050405020303" pitchFamily="18" charset="0"/>
                <a:ea typeface="Times New Roman"/>
                <a:cs typeface="Times New Roman"/>
                <a:sym typeface="Times New Roman"/>
              </a:rPr>
              <a:t>Gathering Information from Families</a:t>
            </a:r>
            <a:endParaRPr sz="4000" dirty="0">
              <a:latin typeface="Georgia" panose="02040502050405020303" pitchFamily="18" charset="0"/>
              <a:ea typeface="Times New Roman"/>
              <a:cs typeface="Times New Roman"/>
              <a:sym typeface="Times New Roman"/>
            </a:endParaRPr>
          </a:p>
        </p:txBody>
      </p:sp>
      <p:sp>
        <p:nvSpPr>
          <p:cNvPr id="265" name="Google Shape;265;p48"/>
          <p:cNvSpPr txBox="1"/>
          <p:nvPr/>
        </p:nvSpPr>
        <p:spPr>
          <a:xfrm>
            <a:off x="269500" y="1318053"/>
            <a:ext cx="8486100" cy="3421471"/>
          </a:xfrm>
          <a:prstGeom prst="rect">
            <a:avLst/>
          </a:prstGeom>
          <a:noFill/>
          <a:ln>
            <a:noFill/>
          </a:ln>
        </p:spPr>
        <p:txBody>
          <a:bodyPr spcFirstLastPara="1" wrap="square" lIns="91425" tIns="45700" rIns="91425" bIns="45700" anchor="t" anchorCtr="0">
            <a:noAutofit/>
          </a:bodyPr>
          <a:lstStyle/>
          <a:p>
            <a:pPr marL="457200" marR="0" lvl="0" indent="-228600" algn="l" rtl="0">
              <a:spcBef>
                <a:spcPts val="0"/>
              </a:spcBef>
              <a:spcAft>
                <a:spcPts val="0"/>
              </a:spcAft>
              <a:buSzPct val="100000"/>
              <a:buFont typeface="Arial" panose="020B0604020202020204" pitchFamily="34" charset="0"/>
              <a:buChar char="•"/>
            </a:pPr>
            <a:r>
              <a:rPr lang="en" sz="3200" i="0" u="none" strike="noStrike" cap="none" dirty="0" smtClean="0">
                <a:latin typeface="Georgia" panose="02040502050405020303" pitchFamily="18" charset="0"/>
                <a:ea typeface="Times New Roman"/>
                <a:cs typeface="Times New Roman"/>
                <a:sym typeface="Times New Roman"/>
              </a:rPr>
              <a:t>When </a:t>
            </a:r>
            <a:r>
              <a:rPr lang="en" sz="3200" i="0" u="none" strike="noStrike" cap="none" dirty="0">
                <a:latin typeface="Georgia" panose="02040502050405020303" pitchFamily="18" charset="0"/>
                <a:ea typeface="Times New Roman"/>
                <a:cs typeface="Times New Roman"/>
                <a:sym typeface="Times New Roman"/>
              </a:rPr>
              <a:t>do you</a:t>
            </a:r>
            <a:r>
              <a:rPr lang="en" sz="3200" dirty="0" smtClean="0">
                <a:latin typeface="Georgia" panose="02040502050405020303" pitchFamily="18" charset="0"/>
                <a:ea typeface="Times New Roman"/>
                <a:cs typeface="Times New Roman"/>
                <a:sym typeface="Times New Roman"/>
              </a:rPr>
              <a:t>….</a:t>
            </a:r>
          </a:p>
          <a:p>
            <a:pPr marL="457200" marR="0" lvl="0" indent="-228600" algn="l" rtl="0">
              <a:spcBef>
                <a:spcPts val="0"/>
              </a:spcBef>
              <a:spcAft>
                <a:spcPts val="0"/>
              </a:spcAft>
              <a:buSzPct val="100000"/>
              <a:buFont typeface="Arial" panose="020B0604020202020204" pitchFamily="34" charset="0"/>
              <a:buChar char="•"/>
            </a:pPr>
            <a:endParaRPr dirty="0">
              <a:latin typeface="Georgia" panose="02040502050405020303" pitchFamily="18" charset="0"/>
              <a:ea typeface="Times New Roman"/>
              <a:cs typeface="Times New Roman"/>
              <a:sym typeface="Times New Roman"/>
            </a:endParaRPr>
          </a:p>
          <a:p>
            <a:pPr marL="457200" marR="0" lvl="0" indent="-228600" algn="l" rtl="0">
              <a:spcBef>
                <a:spcPts val="0"/>
              </a:spcBef>
              <a:spcAft>
                <a:spcPts val="0"/>
              </a:spcAft>
              <a:buSzPct val="100000"/>
              <a:buFont typeface="Arial" panose="020B0604020202020204" pitchFamily="34" charset="0"/>
              <a:buChar char="•"/>
            </a:pPr>
            <a:r>
              <a:rPr lang="en" sz="3200" i="0" u="none" strike="noStrike" cap="none" dirty="0">
                <a:latin typeface="Georgia" panose="02040502050405020303" pitchFamily="18" charset="0"/>
                <a:ea typeface="Times New Roman"/>
                <a:cs typeface="Times New Roman"/>
                <a:sym typeface="Times New Roman"/>
              </a:rPr>
              <a:t>What do yo</a:t>
            </a:r>
            <a:r>
              <a:rPr lang="en" sz="3200" dirty="0">
                <a:latin typeface="Georgia" panose="02040502050405020303" pitchFamily="18" charset="0"/>
                <a:ea typeface="Times New Roman"/>
                <a:cs typeface="Times New Roman"/>
                <a:sym typeface="Times New Roman"/>
              </a:rPr>
              <a:t>u</a:t>
            </a:r>
            <a:r>
              <a:rPr lang="en" sz="3200" dirty="0" smtClean="0">
                <a:latin typeface="Georgia" panose="02040502050405020303" pitchFamily="18" charset="0"/>
                <a:ea typeface="Times New Roman"/>
                <a:cs typeface="Times New Roman"/>
                <a:sym typeface="Times New Roman"/>
              </a:rPr>
              <a:t>….</a:t>
            </a:r>
          </a:p>
          <a:p>
            <a:pPr marL="457200" marR="0" lvl="0" indent="-228600" algn="l" rtl="0">
              <a:spcBef>
                <a:spcPts val="0"/>
              </a:spcBef>
              <a:spcAft>
                <a:spcPts val="0"/>
              </a:spcAft>
              <a:buSzPct val="100000"/>
              <a:buFont typeface="Arial" panose="020B0604020202020204" pitchFamily="34" charset="0"/>
              <a:buChar char="•"/>
            </a:pPr>
            <a:endParaRPr dirty="0">
              <a:latin typeface="Georgia" panose="02040502050405020303" pitchFamily="18" charset="0"/>
              <a:ea typeface="Times New Roman"/>
              <a:cs typeface="Times New Roman"/>
              <a:sym typeface="Times New Roman"/>
            </a:endParaRPr>
          </a:p>
          <a:p>
            <a:pPr marL="457200" marR="0" lvl="0" indent="-228600" algn="l" rtl="0">
              <a:spcBef>
                <a:spcPts val="0"/>
              </a:spcBef>
              <a:spcAft>
                <a:spcPts val="0"/>
              </a:spcAft>
              <a:buSzPct val="100000"/>
              <a:buFont typeface="Arial" panose="020B0604020202020204" pitchFamily="34" charset="0"/>
              <a:buChar char="•"/>
            </a:pPr>
            <a:r>
              <a:rPr lang="en" sz="3200" i="0" u="none" strike="noStrike" cap="none" dirty="0">
                <a:latin typeface="Georgia" panose="02040502050405020303" pitchFamily="18" charset="0"/>
                <a:ea typeface="Times New Roman"/>
                <a:cs typeface="Times New Roman"/>
                <a:sym typeface="Times New Roman"/>
              </a:rPr>
              <a:t>Tell me about a time whe</a:t>
            </a:r>
            <a:r>
              <a:rPr lang="en" sz="3200" dirty="0">
                <a:latin typeface="Georgia" panose="02040502050405020303" pitchFamily="18" charset="0"/>
                <a:ea typeface="Times New Roman"/>
                <a:cs typeface="Times New Roman"/>
                <a:sym typeface="Times New Roman"/>
              </a:rPr>
              <a:t>n</a:t>
            </a:r>
            <a:r>
              <a:rPr lang="en" sz="3200" dirty="0" smtClean="0">
                <a:latin typeface="Georgia" panose="02040502050405020303" pitchFamily="18" charset="0"/>
                <a:ea typeface="Times New Roman"/>
                <a:cs typeface="Times New Roman"/>
                <a:sym typeface="Times New Roman"/>
              </a:rPr>
              <a:t>….</a:t>
            </a:r>
          </a:p>
          <a:p>
            <a:pPr marL="457200" marR="0" lvl="0" indent="-228600" algn="l" rtl="0">
              <a:spcBef>
                <a:spcPts val="0"/>
              </a:spcBef>
              <a:spcAft>
                <a:spcPts val="0"/>
              </a:spcAft>
              <a:buSzPct val="100000"/>
              <a:buFont typeface="Arial" panose="020B0604020202020204" pitchFamily="34" charset="0"/>
              <a:buChar char="•"/>
            </a:pPr>
            <a:endParaRPr dirty="0">
              <a:latin typeface="Georgia" panose="02040502050405020303" pitchFamily="18" charset="0"/>
              <a:ea typeface="Times New Roman"/>
              <a:cs typeface="Times New Roman"/>
              <a:sym typeface="Times New Roman"/>
            </a:endParaRPr>
          </a:p>
          <a:p>
            <a:pPr marL="457200" marR="0" lvl="0" indent="-228600" algn="l" rtl="0">
              <a:spcBef>
                <a:spcPts val="0"/>
              </a:spcBef>
              <a:spcAft>
                <a:spcPts val="0"/>
              </a:spcAft>
              <a:buSzPct val="100000"/>
              <a:buFont typeface="Arial" panose="020B0604020202020204" pitchFamily="34" charset="0"/>
              <a:buChar char="•"/>
            </a:pPr>
            <a:r>
              <a:rPr lang="en" sz="3200" dirty="0">
                <a:latin typeface="Georgia" panose="02040502050405020303" pitchFamily="18" charset="0"/>
                <a:ea typeface="Times New Roman"/>
                <a:cs typeface="Times New Roman"/>
                <a:sym typeface="Times New Roman"/>
              </a:rPr>
              <a:t>W</a:t>
            </a:r>
            <a:r>
              <a:rPr lang="en" sz="3200" i="0" u="none" strike="noStrike" cap="none" dirty="0">
                <a:latin typeface="Georgia" panose="02040502050405020303" pitchFamily="18" charset="0"/>
                <a:ea typeface="Times New Roman"/>
                <a:cs typeface="Times New Roman"/>
                <a:sym typeface="Times New Roman"/>
              </a:rPr>
              <a:t>hen yo</a:t>
            </a:r>
            <a:r>
              <a:rPr lang="en" sz="3200" dirty="0">
                <a:latin typeface="Georgia" panose="02040502050405020303" pitchFamily="18" charset="0"/>
                <a:ea typeface="Times New Roman"/>
                <a:cs typeface="Times New Roman"/>
                <a:sym typeface="Times New Roman"/>
              </a:rPr>
              <a:t>u</a:t>
            </a:r>
            <a:r>
              <a:rPr lang="en" sz="3200" dirty="0" smtClean="0">
                <a:latin typeface="Georgia" panose="02040502050405020303" pitchFamily="18" charset="0"/>
                <a:ea typeface="Times New Roman"/>
                <a:cs typeface="Times New Roman"/>
                <a:sym typeface="Times New Roman"/>
              </a:rPr>
              <a:t>….</a:t>
            </a:r>
          </a:p>
          <a:p>
            <a:pPr marL="457200" marR="0" lvl="0" indent="-228600" algn="l" rtl="0">
              <a:spcBef>
                <a:spcPts val="0"/>
              </a:spcBef>
              <a:spcAft>
                <a:spcPts val="0"/>
              </a:spcAft>
              <a:buSzPct val="100000"/>
              <a:buFont typeface="Arial" panose="020B0604020202020204" pitchFamily="34" charset="0"/>
              <a:buChar char="•"/>
            </a:pPr>
            <a:endParaRPr dirty="0">
              <a:latin typeface="Georgia" panose="02040502050405020303" pitchFamily="18" charset="0"/>
              <a:ea typeface="Times New Roman"/>
              <a:cs typeface="Times New Roman"/>
              <a:sym typeface="Times New Roman"/>
            </a:endParaRPr>
          </a:p>
          <a:p>
            <a:pPr marL="457200" marR="0" lvl="0" indent="-228600" algn="l" rtl="0">
              <a:spcBef>
                <a:spcPts val="0"/>
              </a:spcBef>
              <a:spcAft>
                <a:spcPts val="0"/>
              </a:spcAft>
              <a:buSzPct val="100000"/>
              <a:buFont typeface="Arial" panose="020B0604020202020204" pitchFamily="34" charset="0"/>
              <a:buChar char="•"/>
            </a:pPr>
            <a:r>
              <a:rPr lang="en" sz="3200" i="0" u="none" strike="noStrike" cap="none" dirty="0">
                <a:latin typeface="Georgia" panose="02040502050405020303" pitchFamily="18" charset="0"/>
                <a:ea typeface="Times New Roman"/>
                <a:cs typeface="Times New Roman"/>
                <a:sym typeface="Times New Roman"/>
              </a:rPr>
              <a:t>How do you know tha</a:t>
            </a:r>
            <a:r>
              <a:rPr lang="en" sz="3200" dirty="0">
                <a:latin typeface="Georgia" panose="02040502050405020303" pitchFamily="18" charset="0"/>
                <a:ea typeface="Times New Roman"/>
                <a:cs typeface="Times New Roman"/>
                <a:sym typeface="Times New Roman"/>
              </a:rPr>
              <a:t>t….</a:t>
            </a:r>
            <a:endParaRPr sz="3200" i="0" u="none" strike="noStrike" cap="none" dirty="0">
              <a:latin typeface="Georgia" panose="02040502050405020303" pitchFamily="18" charset="0"/>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orgia" panose="02040502050405020303" pitchFamily="18" charset="0"/>
              <a:ea typeface="Rambla"/>
              <a:cs typeface="Rambla"/>
              <a:sym typeface="Rambla"/>
            </a:endParaRPr>
          </a:p>
        </p:txBody>
      </p:sp>
    </p:spTree>
    <p:extLst>
      <p:ext uri="{BB962C8B-B14F-4D97-AF65-F5344CB8AC3E}">
        <p14:creationId xmlns:p14="http://schemas.microsoft.com/office/powerpoint/2010/main" val="296309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body" idx="1"/>
          </p:nvPr>
        </p:nvSpPr>
        <p:spPr>
          <a:xfrm>
            <a:off x="311700" y="1754658"/>
            <a:ext cx="8520600" cy="3143729"/>
          </a:xfrm>
          <a:prstGeom prst="rect">
            <a:avLst/>
          </a:prstGeom>
          <a:noFill/>
          <a:ln>
            <a:noFill/>
          </a:ln>
        </p:spPr>
        <p:txBody>
          <a:bodyPr spcFirstLastPara="1" wrap="square" lIns="91425" tIns="45700" rIns="91425" bIns="45700" anchor="t" anchorCtr="0">
            <a:noAutofit/>
          </a:bodyPr>
          <a:lstStyle/>
          <a:p>
            <a:pPr marR="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2800" dirty="0">
                <a:solidFill>
                  <a:srgbClr val="000000"/>
                </a:solidFill>
                <a:latin typeface="Georgia" panose="02040502050405020303" pitchFamily="18" charset="0"/>
                <a:ea typeface="Times New Roman"/>
                <a:cs typeface="Times New Roman"/>
                <a:sym typeface="Times New Roman"/>
              </a:rPr>
              <a:t>Determine the method for collecting the information </a:t>
            </a:r>
            <a:r>
              <a:rPr lang="en" sz="2800" dirty="0" smtClean="0">
                <a:solidFill>
                  <a:srgbClr val="000000"/>
                </a:solidFill>
                <a:latin typeface="Georgia" panose="02040502050405020303" pitchFamily="18" charset="0"/>
                <a:ea typeface="Times New Roman"/>
                <a:cs typeface="Times New Roman"/>
                <a:sym typeface="Times New Roman"/>
              </a:rPr>
              <a:t>observed</a:t>
            </a:r>
          </a:p>
          <a:p>
            <a:pPr marL="469900" marR="0" lvl="0" indent="-457200" algn="l" rtl="0">
              <a:lnSpc>
                <a:spcPct val="100000"/>
              </a:lnSpc>
              <a:spcBef>
                <a:spcPts val="0"/>
              </a:spcBef>
              <a:spcAft>
                <a:spcPts val="0"/>
              </a:spcAft>
              <a:buClr>
                <a:srgbClr val="000000"/>
              </a:buClr>
              <a:buSzPct val="100000"/>
              <a:buFont typeface="Arial" panose="020B0604020202020204" pitchFamily="34" charset="0"/>
              <a:buChar char="•"/>
            </a:pPr>
            <a:endParaRPr sz="1400" dirty="0">
              <a:solidFill>
                <a:srgbClr val="000000"/>
              </a:solidFill>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2800" dirty="0">
                <a:solidFill>
                  <a:srgbClr val="000000"/>
                </a:solidFill>
                <a:latin typeface="Georgia" panose="02040502050405020303" pitchFamily="18" charset="0"/>
                <a:ea typeface="Times New Roman"/>
                <a:cs typeface="Times New Roman"/>
                <a:sym typeface="Times New Roman"/>
              </a:rPr>
              <a:t>Be </a:t>
            </a:r>
            <a:r>
              <a:rPr lang="en" sz="2800" dirty="0" smtClean="0">
                <a:solidFill>
                  <a:srgbClr val="000000"/>
                </a:solidFill>
                <a:latin typeface="Georgia" panose="02040502050405020303" pitchFamily="18" charset="0"/>
                <a:ea typeface="Times New Roman"/>
                <a:cs typeface="Times New Roman"/>
                <a:sym typeface="Times New Roman"/>
              </a:rPr>
              <a:t>discreet</a:t>
            </a:r>
          </a:p>
          <a:p>
            <a:pPr marL="469900" marR="0" lvl="0" indent="-457200" algn="l" rtl="0">
              <a:lnSpc>
                <a:spcPct val="100000"/>
              </a:lnSpc>
              <a:spcBef>
                <a:spcPts val="0"/>
              </a:spcBef>
              <a:spcAft>
                <a:spcPts val="0"/>
              </a:spcAft>
              <a:buClr>
                <a:srgbClr val="000000"/>
              </a:buClr>
              <a:buSzPts val="3400"/>
              <a:buFont typeface="Arial" panose="020B0604020202020204" pitchFamily="34" charset="0"/>
              <a:buChar char="•"/>
            </a:pPr>
            <a:endParaRPr sz="1400" dirty="0">
              <a:solidFill>
                <a:srgbClr val="000000"/>
              </a:solidFill>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2800" dirty="0">
                <a:solidFill>
                  <a:srgbClr val="000000"/>
                </a:solidFill>
                <a:latin typeface="Georgia" panose="02040502050405020303" pitchFamily="18" charset="0"/>
                <a:ea typeface="Times New Roman"/>
                <a:cs typeface="Times New Roman"/>
                <a:sym typeface="Times New Roman"/>
              </a:rPr>
              <a:t>Determine what other adults will be doing while one is </a:t>
            </a:r>
            <a:r>
              <a:rPr lang="en" sz="3200" dirty="0">
                <a:solidFill>
                  <a:srgbClr val="000000"/>
                </a:solidFill>
                <a:latin typeface="Georgia" panose="02040502050405020303" pitchFamily="18" charset="0"/>
                <a:ea typeface="Times New Roman"/>
                <a:cs typeface="Times New Roman"/>
                <a:sym typeface="Times New Roman"/>
              </a:rPr>
              <a:t>observing</a:t>
            </a:r>
            <a:r>
              <a:rPr lang="en" sz="2800" dirty="0">
                <a:solidFill>
                  <a:srgbClr val="000000"/>
                </a:solidFill>
                <a:latin typeface="Georgia" panose="02040502050405020303" pitchFamily="18" charset="0"/>
                <a:ea typeface="Times New Roman"/>
                <a:cs typeface="Times New Roman"/>
                <a:sym typeface="Times New Roman"/>
              </a:rPr>
              <a:t> </a:t>
            </a:r>
            <a:endParaRPr sz="2800" dirty="0">
              <a:solidFill>
                <a:srgbClr val="000000"/>
              </a:solidFill>
              <a:latin typeface="Georgia" panose="02040502050405020303" pitchFamily="18" charset="0"/>
              <a:ea typeface="Times New Roman"/>
              <a:cs typeface="Times New Roman"/>
              <a:sym typeface="Times New Roman"/>
            </a:endParaRPr>
          </a:p>
          <a:p>
            <a:pPr marL="457200" marR="0" lvl="0" indent="0" algn="l" rtl="0">
              <a:lnSpc>
                <a:spcPct val="100000"/>
              </a:lnSpc>
              <a:spcBef>
                <a:spcPts val="0"/>
              </a:spcBef>
              <a:spcAft>
                <a:spcPts val="0"/>
              </a:spcAft>
              <a:buNone/>
            </a:pPr>
            <a:endParaRPr sz="3600" dirty="0">
              <a:solidFill>
                <a:srgbClr val="000000"/>
              </a:solidFill>
              <a:latin typeface="Georgia" panose="02040502050405020303" pitchFamily="18" charset="0"/>
              <a:sym typeface="Arial"/>
            </a:endParaRPr>
          </a:p>
          <a:p>
            <a:pPr marL="457200" marR="0" lvl="0" indent="0" algn="l" rtl="0">
              <a:lnSpc>
                <a:spcPct val="100000"/>
              </a:lnSpc>
              <a:spcBef>
                <a:spcPts val="0"/>
              </a:spcBef>
              <a:spcAft>
                <a:spcPts val="0"/>
              </a:spcAft>
              <a:buNone/>
            </a:pPr>
            <a:r>
              <a:rPr lang="en" sz="3600" dirty="0">
                <a:solidFill>
                  <a:srgbClr val="000000"/>
                </a:solidFill>
                <a:latin typeface="Georgia" panose="02040502050405020303" pitchFamily="18" charset="0"/>
                <a:sym typeface="Arial"/>
              </a:rPr>
              <a:t>  </a:t>
            </a:r>
            <a:endParaRPr sz="3600" dirty="0">
              <a:solidFill>
                <a:srgbClr val="000000"/>
              </a:solidFill>
              <a:latin typeface="Georgia" panose="02040502050405020303" pitchFamily="18" charset="0"/>
              <a:sym typeface="Arial"/>
            </a:endParaRPr>
          </a:p>
          <a:p>
            <a:pPr marL="457200" marR="0" lvl="0" indent="0" algn="l" rtl="0">
              <a:lnSpc>
                <a:spcPct val="100000"/>
              </a:lnSpc>
              <a:spcBef>
                <a:spcPts val="0"/>
              </a:spcBef>
              <a:spcAft>
                <a:spcPts val="0"/>
              </a:spcAft>
              <a:buNone/>
            </a:pPr>
            <a:endParaRPr dirty="0">
              <a:latin typeface="Georgia" panose="02040502050405020303" pitchFamily="18" charset="0"/>
              <a:sym typeface="Arial"/>
            </a:endParaRPr>
          </a:p>
          <a:p>
            <a:pPr marL="457200" marR="0" lvl="0" indent="0" algn="l" rtl="0">
              <a:lnSpc>
                <a:spcPct val="100000"/>
              </a:lnSpc>
              <a:spcBef>
                <a:spcPts val="0"/>
              </a:spcBef>
              <a:spcAft>
                <a:spcPts val="0"/>
              </a:spcAft>
              <a:buNone/>
            </a:pPr>
            <a:endParaRPr dirty="0">
              <a:latin typeface="Georgia" panose="02040502050405020303" pitchFamily="18" charset="0"/>
            </a:endParaRPr>
          </a:p>
        </p:txBody>
      </p:sp>
      <p:sp>
        <p:nvSpPr>
          <p:cNvPr id="280" name="Google Shape;280;p50"/>
          <p:cNvSpPr txBox="1">
            <a:spLocks noGrp="1"/>
          </p:cNvSpPr>
          <p:nvPr>
            <p:ph type="title"/>
          </p:nvPr>
        </p:nvSpPr>
        <p:spPr>
          <a:xfrm>
            <a:off x="311700" y="123568"/>
            <a:ext cx="8520600" cy="13345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90"/>
              <a:buFont typeface="Arial"/>
              <a:buNone/>
            </a:pPr>
            <a:r>
              <a:rPr lang="en" sz="4000" dirty="0" smtClean="0">
                <a:solidFill>
                  <a:srgbClr val="000000"/>
                </a:solidFill>
                <a:latin typeface="Georgia" panose="02040502050405020303" pitchFamily="18" charset="0"/>
                <a:ea typeface="Times New Roman"/>
                <a:cs typeface="Times New Roman"/>
                <a:sym typeface="Times New Roman"/>
              </a:rPr>
              <a:t>Conduct </a:t>
            </a:r>
            <a:r>
              <a:rPr lang="en" sz="4000" dirty="0">
                <a:solidFill>
                  <a:srgbClr val="000000"/>
                </a:solidFill>
                <a:latin typeface="Georgia" panose="02040502050405020303" pitchFamily="18" charset="0"/>
                <a:ea typeface="Times New Roman"/>
                <a:cs typeface="Times New Roman"/>
                <a:sym typeface="Times New Roman"/>
              </a:rPr>
              <a:t>the Observation in a Familiar Setting</a:t>
            </a:r>
            <a:endParaRPr sz="4000" dirty="0">
              <a:solidFill>
                <a:srgbClr val="000000"/>
              </a:solidFill>
              <a:latin typeface="Georgia" panose="02040502050405020303" pitchFamily="18" charset="0"/>
              <a:ea typeface="Times New Roman"/>
              <a:cs typeface="Times New Roman"/>
              <a:sym typeface="Times New Roman"/>
            </a:endParaRPr>
          </a:p>
        </p:txBody>
      </p:sp>
    </p:spTree>
    <p:extLst>
      <p:ext uri="{BB962C8B-B14F-4D97-AF65-F5344CB8AC3E}">
        <p14:creationId xmlns:p14="http://schemas.microsoft.com/office/powerpoint/2010/main" val="854463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84"/>
        <p:cNvGrpSpPr/>
        <p:nvPr/>
      </p:nvGrpSpPr>
      <p:grpSpPr>
        <a:xfrm>
          <a:off x="0" y="0"/>
          <a:ext cx="0" cy="0"/>
          <a:chOff x="0" y="0"/>
          <a:chExt cx="0" cy="0"/>
        </a:xfrm>
      </p:grpSpPr>
      <p:sp>
        <p:nvSpPr>
          <p:cNvPr id="285" name="Google Shape;285;p51"/>
          <p:cNvSpPr txBox="1">
            <a:spLocks noGrp="1"/>
          </p:cNvSpPr>
          <p:nvPr>
            <p:ph type="title"/>
          </p:nvPr>
        </p:nvSpPr>
        <p:spPr>
          <a:xfrm>
            <a:off x="237560" y="120799"/>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rgbClr val="000000"/>
                </a:solidFill>
                <a:latin typeface="Georgia" panose="02040502050405020303" pitchFamily="18" charset="0"/>
                <a:ea typeface="Times New Roman"/>
                <a:cs typeface="Times New Roman"/>
                <a:sym typeface="Times New Roman"/>
                <a:hlinkClick r:id="rId3" tooltip="web link"/>
              </a:rPr>
              <a:t>Documenting Child Progress</a:t>
            </a:r>
            <a:endParaRPr sz="4400" dirty="0">
              <a:solidFill>
                <a:srgbClr val="000000"/>
              </a:solidFill>
              <a:latin typeface="Georgia" panose="02040502050405020303" pitchFamily="18" charset="0"/>
              <a:ea typeface="Times New Roman"/>
              <a:cs typeface="Times New Roman"/>
              <a:sym typeface="Times New Roman"/>
              <a:hlinkClick r:id="rId3" tooltip="web link"/>
            </a:endParaRPr>
          </a:p>
        </p:txBody>
      </p:sp>
      <p:sp>
        <p:nvSpPr>
          <p:cNvPr id="288" name="Google Shape;288;p51"/>
          <p:cNvSpPr txBox="1"/>
          <p:nvPr/>
        </p:nvSpPr>
        <p:spPr>
          <a:xfrm>
            <a:off x="237560" y="3560924"/>
            <a:ext cx="7700187" cy="1275138"/>
          </a:xfrm>
          <a:prstGeom prst="rect">
            <a:avLst/>
          </a:prstGeom>
          <a:noFill/>
          <a:ln>
            <a:noFill/>
          </a:ln>
        </p:spPr>
        <p:txBody>
          <a:bodyPr spcFirstLastPara="1" wrap="square" lIns="91425" tIns="91425" rIns="91425" bIns="91425" anchor="ctr" anchorCtr="0">
            <a:noAutofit/>
          </a:bodyPr>
          <a:lstStyle/>
          <a:p>
            <a:pPr lvl="0"/>
            <a:r>
              <a:rPr lang="en" sz="2400" dirty="0">
                <a:latin typeface="Georgia" panose="02040502050405020303" pitchFamily="18" charset="0"/>
              </a:rPr>
              <a:t>Center for Early Childhood </a:t>
            </a:r>
            <a:r>
              <a:rPr lang="en" sz="2400" dirty="0" smtClean="0">
                <a:latin typeface="Georgia" panose="02040502050405020303" pitchFamily="18" charset="0"/>
              </a:rPr>
              <a:t>Education, </a:t>
            </a:r>
            <a:r>
              <a:rPr lang="en" sz="2400" dirty="0">
                <a:latin typeface="Georgia" panose="02040502050405020303" pitchFamily="18" charset="0"/>
              </a:rPr>
              <a:t>Eastern Connecticut University, Retrieved from </a:t>
            </a:r>
            <a:r>
              <a:rPr lang="en-US" sz="2400" u="sng" dirty="0">
                <a:latin typeface="Georgia" panose="02040502050405020303" pitchFamily="18" charset="0"/>
                <a:hlinkClick r:id="rId3" tooltip="web link"/>
              </a:rPr>
              <a:t>http://www.easternct.edu/cece/e-clip-documenting-childrens-learning</a:t>
            </a:r>
            <a:r>
              <a:rPr lang="en-US" sz="2400" u="sng" dirty="0" smtClean="0">
                <a:latin typeface="Georgia" panose="02040502050405020303" pitchFamily="18" charset="0"/>
                <a:hlinkClick r:id="rId3" tooltip="web link"/>
              </a:rPr>
              <a:t>/</a:t>
            </a:r>
            <a:endParaRPr sz="2400" dirty="0">
              <a:latin typeface="Georgia" panose="02040502050405020303" pitchFamily="18" charset="0"/>
            </a:endParaRPr>
          </a:p>
        </p:txBody>
      </p:sp>
      <p:pic>
        <p:nvPicPr>
          <p:cNvPr id="2" name="Picture 1" descr="&quot;&quot;"/>
          <p:cNvPicPr>
            <a:picLocks noChangeAspect="1"/>
          </p:cNvPicPr>
          <p:nvPr/>
        </p:nvPicPr>
        <p:blipFill>
          <a:blip r:embed="rId4"/>
          <a:stretch>
            <a:fillRect/>
          </a:stretch>
        </p:blipFill>
        <p:spPr>
          <a:xfrm>
            <a:off x="2344180" y="875072"/>
            <a:ext cx="4307360" cy="250427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sp>
        <p:nvSpPr>
          <p:cNvPr id="165" name="Google Shape;165;p35"/>
          <p:cNvSpPr txBox="1">
            <a:spLocks noGrp="1"/>
          </p:cNvSpPr>
          <p:nvPr>
            <p:ph type="title"/>
          </p:nvPr>
        </p:nvSpPr>
        <p:spPr>
          <a:xfrm>
            <a:off x="623888" y="222422"/>
            <a:ext cx="7886700" cy="2037216"/>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4500"/>
              <a:buFont typeface="Times New Roman"/>
              <a:buNone/>
            </a:pPr>
            <a:r>
              <a:rPr lang="en" sz="4400">
                <a:solidFill>
                  <a:schemeClr val="dk1"/>
                </a:solidFill>
                <a:latin typeface="Georgia" panose="02040502050405020303" pitchFamily="18" charset="0"/>
                <a:ea typeface="Times New Roman"/>
                <a:cs typeface="Times New Roman"/>
                <a:sym typeface="Times New Roman"/>
              </a:rPr>
              <a:t>Module </a:t>
            </a:r>
            <a:r>
              <a:rPr lang="en" sz="4400" dirty="0">
                <a:latin typeface="Georgia" panose="02040502050405020303" pitchFamily="18" charset="0"/>
                <a:ea typeface="Times New Roman"/>
                <a:cs typeface="Times New Roman"/>
                <a:sym typeface="Times New Roman"/>
              </a:rPr>
              <a:t>6</a:t>
            </a:r>
            <a:r>
              <a:rPr lang="en" sz="4400" smtClean="0">
                <a:solidFill>
                  <a:schemeClr val="dk1"/>
                </a:solidFill>
                <a:latin typeface="Georgia" panose="02040502050405020303" pitchFamily="18" charset="0"/>
                <a:ea typeface="Times New Roman"/>
                <a:cs typeface="Times New Roman"/>
                <a:sym typeface="Times New Roman"/>
              </a:rPr>
              <a:t>:</a:t>
            </a:r>
            <a:endParaRPr sz="4400" dirty="0">
              <a:solidFill>
                <a:schemeClr val="dk1"/>
              </a:solidFill>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Clr>
                <a:schemeClr val="dk1"/>
              </a:buClr>
              <a:buSzPts val="4500"/>
              <a:buFont typeface="Times New Roman"/>
              <a:buNone/>
            </a:pPr>
            <a:r>
              <a:rPr lang="en" sz="4400" dirty="0">
                <a:latin typeface="Georgia" panose="02040502050405020303" pitchFamily="18" charset="0"/>
                <a:ea typeface="Times New Roman"/>
                <a:cs typeface="Times New Roman"/>
                <a:sym typeface="Times New Roman"/>
              </a:rPr>
              <a:t>Assessment in Early Childhood Inclusive Environments</a:t>
            </a:r>
            <a:endParaRPr sz="4400" dirty="0">
              <a:solidFill>
                <a:schemeClr val="dk1"/>
              </a:solidFill>
              <a:latin typeface="Georgia" panose="02040502050405020303" pitchFamily="18" charset="0"/>
              <a:ea typeface="Times New Roman"/>
              <a:cs typeface="Times New Roman"/>
              <a:sym typeface="Times New Roman"/>
            </a:endParaRPr>
          </a:p>
        </p:txBody>
      </p:sp>
      <p:pic>
        <p:nvPicPr>
          <p:cNvPr id="164" name="Google Shape;164;p35" descr="&quot;&quot;"/>
          <p:cNvPicPr preferRelativeResize="0"/>
          <p:nvPr/>
        </p:nvPicPr>
        <p:blipFill>
          <a:blip r:embed="rId3">
            <a:alphaModFix/>
          </a:blip>
          <a:stretch>
            <a:fillRect/>
          </a:stretch>
        </p:blipFill>
        <p:spPr>
          <a:xfrm>
            <a:off x="0" y="2384888"/>
            <a:ext cx="3488831" cy="275861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92"/>
        <p:cNvGrpSpPr/>
        <p:nvPr/>
      </p:nvGrpSpPr>
      <p:grpSpPr>
        <a:xfrm>
          <a:off x="0" y="0"/>
          <a:ext cx="0" cy="0"/>
          <a:chOff x="0" y="0"/>
          <a:chExt cx="0" cy="0"/>
        </a:xfrm>
      </p:grpSpPr>
      <p:sp>
        <p:nvSpPr>
          <p:cNvPr id="293" name="Google Shape;293;p52"/>
          <p:cNvSpPr txBox="1">
            <a:spLocks noGrp="1"/>
          </p:cNvSpPr>
          <p:nvPr>
            <p:ph type="body" idx="1"/>
          </p:nvPr>
        </p:nvSpPr>
        <p:spPr>
          <a:xfrm>
            <a:off x="314054" y="1230852"/>
            <a:ext cx="8520600" cy="3416400"/>
          </a:xfrm>
          <a:prstGeom prst="rect">
            <a:avLst/>
          </a:prstGeom>
        </p:spPr>
        <p:txBody>
          <a:bodyPr spcFirstLastPara="1" wrap="square" lIns="91425" tIns="91425" rIns="91425" bIns="91425" anchor="t" anchorCtr="0">
            <a:noAutofit/>
          </a:bodyPr>
          <a:lstStyle/>
          <a:p>
            <a:pPr marL="469900" lvl="0" indent="-457200" algn="l" rtl="0">
              <a:lnSpc>
                <a:spcPct val="100000"/>
              </a:lnSpc>
              <a:spcBef>
                <a:spcPts val="0"/>
              </a:spcBef>
              <a:spcAft>
                <a:spcPts val="0"/>
              </a:spcAft>
              <a:buClr>
                <a:srgbClr val="000000"/>
              </a:buClr>
              <a:buSzPct val="100000"/>
              <a:buFont typeface="Arial" panose="020B0604020202020204" pitchFamily="34" charset="0"/>
              <a:buChar char="•"/>
            </a:pPr>
            <a:r>
              <a:rPr lang="en" sz="3200" dirty="0">
                <a:solidFill>
                  <a:srgbClr val="000000"/>
                </a:solidFill>
                <a:latin typeface="Georgia" panose="02040502050405020303" pitchFamily="18" charset="0"/>
                <a:ea typeface="Times New Roman"/>
                <a:cs typeface="Times New Roman"/>
                <a:sym typeface="Times New Roman"/>
              </a:rPr>
              <a:t>Written Descriptions</a:t>
            </a:r>
            <a:endParaRPr sz="3200" dirty="0">
              <a:solidFill>
                <a:srgbClr val="000000"/>
              </a:solidFill>
              <a:latin typeface="Georgia" panose="02040502050405020303" pitchFamily="18" charset="0"/>
              <a:ea typeface="Times New Roman"/>
              <a:cs typeface="Times New Roman"/>
              <a:sym typeface="Times New Roman"/>
            </a:endParaRPr>
          </a:p>
          <a:p>
            <a:pPr marL="914400" lvl="1" indent="-444500" algn="l" rtl="0">
              <a:lnSpc>
                <a:spcPct val="100000"/>
              </a:lnSpc>
              <a:spcBef>
                <a:spcPts val="0"/>
              </a:spcBef>
              <a:spcAft>
                <a:spcPts val="0"/>
              </a:spcAft>
              <a:buClr>
                <a:srgbClr val="000000"/>
              </a:buClr>
              <a:buSzPct val="70000"/>
              <a:buFont typeface="Times New Roman"/>
              <a:buChar char="○"/>
            </a:pPr>
            <a:r>
              <a:rPr lang="en" sz="2800" dirty="0">
                <a:solidFill>
                  <a:srgbClr val="000000"/>
                </a:solidFill>
                <a:latin typeface="Georgia" panose="02040502050405020303" pitchFamily="18" charset="0"/>
                <a:ea typeface="Times New Roman"/>
                <a:cs typeface="Times New Roman"/>
                <a:sym typeface="Times New Roman"/>
              </a:rPr>
              <a:t>Anecdotal records</a:t>
            </a:r>
            <a:endParaRPr sz="2800" dirty="0">
              <a:solidFill>
                <a:srgbClr val="000000"/>
              </a:solidFill>
              <a:latin typeface="Georgia" panose="02040502050405020303" pitchFamily="18" charset="0"/>
              <a:ea typeface="Times New Roman"/>
              <a:cs typeface="Times New Roman"/>
              <a:sym typeface="Times New Roman"/>
            </a:endParaRPr>
          </a:p>
          <a:p>
            <a:pPr marL="914400" lvl="1" indent="-444500" algn="l" rtl="0">
              <a:lnSpc>
                <a:spcPct val="100000"/>
              </a:lnSpc>
              <a:spcBef>
                <a:spcPts val="0"/>
              </a:spcBef>
              <a:spcAft>
                <a:spcPts val="0"/>
              </a:spcAft>
              <a:buClr>
                <a:srgbClr val="000000"/>
              </a:buClr>
              <a:buSzPct val="70000"/>
              <a:buFont typeface="Times New Roman"/>
              <a:buChar char="○"/>
            </a:pPr>
            <a:r>
              <a:rPr lang="en" sz="2800" dirty="0">
                <a:solidFill>
                  <a:srgbClr val="000000"/>
                </a:solidFill>
                <a:latin typeface="Georgia" panose="02040502050405020303" pitchFamily="18" charset="0"/>
                <a:ea typeface="Times New Roman"/>
                <a:cs typeface="Times New Roman"/>
                <a:sym typeface="Times New Roman"/>
              </a:rPr>
              <a:t>Running Records</a:t>
            </a:r>
            <a:endParaRPr sz="2800" dirty="0">
              <a:solidFill>
                <a:srgbClr val="000000"/>
              </a:solidFill>
              <a:latin typeface="Georgia" panose="02040502050405020303" pitchFamily="18" charset="0"/>
              <a:ea typeface="Times New Roman"/>
              <a:cs typeface="Times New Roman"/>
              <a:sym typeface="Times New Roman"/>
            </a:endParaRPr>
          </a:p>
          <a:p>
            <a:pPr marL="914400" lvl="1" indent="-444500" algn="l" rtl="0">
              <a:lnSpc>
                <a:spcPct val="100000"/>
              </a:lnSpc>
              <a:spcBef>
                <a:spcPts val="0"/>
              </a:spcBef>
              <a:spcAft>
                <a:spcPts val="0"/>
              </a:spcAft>
              <a:buClr>
                <a:srgbClr val="000000"/>
              </a:buClr>
              <a:buSzPct val="70000"/>
              <a:buFont typeface="Times New Roman"/>
              <a:buChar char="○"/>
            </a:pPr>
            <a:r>
              <a:rPr lang="en" sz="2800" dirty="0">
                <a:solidFill>
                  <a:srgbClr val="000000"/>
                </a:solidFill>
                <a:latin typeface="Georgia" panose="02040502050405020303" pitchFamily="18" charset="0"/>
                <a:ea typeface="Times New Roman"/>
                <a:cs typeface="Times New Roman"/>
                <a:sym typeface="Times New Roman"/>
              </a:rPr>
              <a:t>ABC </a:t>
            </a:r>
            <a:r>
              <a:rPr lang="en" sz="2800" dirty="0" smtClean="0">
                <a:solidFill>
                  <a:srgbClr val="000000"/>
                </a:solidFill>
                <a:latin typeface="Georgia" panose="02040502050405020303" pitchFamily="18" charset="0"/>
                <a:ea typeface="Times New Roman"/>
                <a:cs typeface="Times New Roman"/>
                <a:sym typeface="Times New Roman"/>
              </a:rPr>
              <a:t>Analysis</a:t>
            </a:r>
          </a:p>
          <a:p>
            <a:pPr marL="469900" lvl="1" indent="0" algn="l" rtl="0">
              <a:lnSpc>
                <a:spcPct val="100000"/>
              </a:lnSpc>
              <a:spcBef>
                <a:spcPts val="0"/>
              </a:spcBef>
              <a:spcAft>
                <a:spcPts val="0"/>
              </a:spcAft>
              <a:buClr>
                <a:srgbClr val="000000"/>
              </a:buClr>
              <a:buSzPct val="70000"/>
              <a:buNone/>
            </a:pPr>
            <a:endParaRPr dirty="0">
              <a:solidFill>
                <a:srgbClr val="000000"/>
              </a:solidFill>
              <a:latin typeface="Georgia" panose="02040502050405020303" pitchFamily="18" charset="0"/>
              <a:ea typeface="Times New Roman"/>
              <a:cs typeface="Times New Roman"/>
              <a:sym typeface="Times New Roman"/>
            </a:endParaRPr>
          </a:p>
          <a:p>
            <a:pPr marL="469900" lvl="0" indent="-457200" algn="l" rtl="0">
              <a:lnSpc>
                <a:spcPct val="100000"/>
              </a:lnSpc>
              <a:spcBef>
                <a:spcPts val="0"/>
              </a:spcBef>
              <a:spcAft>
                <a:spcPts val="0"/>
              </a:spcAft>
              <a:buClr>
                <a:srgbClr val="000000"/>
              </a:buClr>
              <a:buSzPct val="100000"/>
              <a:buFont typeface="Arial" panose="020B0604020202020204" pitchFamily="34" charset="0"/>
              <a:buChar char="•"/>
            </a:pPr>
            <a:r>
              <a:rPr lang="en" sz="3200" dirty="0">
                <a:solidFill>
                  <a:srgbClr val="000000"/>
                </a:solidFill>
                <a:latin typeface="Georgia" panose="02040502050405020303" pitchFamily="18" charset="0"/>
                <a:ea typeface="Times New Roman"/>
                <a:cs typeface="Times New Roman"/>
                <a:sym typeface="Times New Roman"/>
              </a:rPr>
              <a:t>Permanent </a:t>
            </a:r>
            <a:r>
              <a:rPr lang="en" sz="3200" dirty="0" smtClean="0">
                <a:solidFill>
                  <a:srgbClr val="000000"/>
                </a:solidFill>
                <a:latin typeface="Georgia" panose="02040502050405020303" pitchFamily="18" charset="0"/>
                <a:ea typeface="Times New Roman"/>
                <a:cs typeface="Times New Roman"/>
                <a:sym typeface="Times New Roman"/>
              </a:rPr>
              <a:t>Records</a:t>
            </a:r>
          </a:p>
          <a:p>
            <a:pPr marL="469900" lvl="0" indent="-457200" algn="l" rtl="0">
              <a:lnSpc>
                <a:spcPct val="100000"/>
              </a:lnSpc>
              <a:spcBef>
                <a:spcPts val="0"/>
              </a:spcBef>
              <a:spcAft>
                <a:spcPts val="0"/>
              </a:spcAft>
              <a:buClr>
                <a:srgbClr val="000000"/>
              </a:buClr>
              <a:buSzPct val="100000"/>
              <a:buFont typeface="Arial" panose="020B0604020202020204" pitchFamily="34" charset="0"/>
              <a:buChar char="•"/>
            </a:pPr>
            <a:endParaRPr sz="1600" dirty="0">
              <a:solidFill>
                <a:srgbClr val="000000"/>
              </a:solidFill>
              <a:latin typeface="Georgia" panose="02040502050405020303" pitchFamily="18" charset="0"/>
              <a:ea typeface="Times New Roman"/>
              <a:cs typeface="Times New Roman"/>
              <a:sym typeface="Times New Roman"/>
            </a:endParaRPr>
          </a:p>
          <a:p>
            <a:pPr marL="469900" lvl="0" indent="-457200" algn="l" rtl="0">
              <a:lnSpc>
                <a:spcPct val="100000"/>
              </a:lnSpc>
              <a:spcBef>
                <a:spcPts val="0"/>
              </a:spcBef>
              <a:spcAft>
                <a:spcPts val="0"/>
              </a:spcAft>
              <a:buClr>
                <a:srgbClr val="000000"/>
              </a:buClr>
              <a:buSzPct val="100000"/>
              <a:buFont typeface="Arial" panose="020B0604020202020204" pitchFamily="34" charset="0"/>
              <a:buChar char="•"/>
            </a:pPr>
            <a:r>
              <a:rPr lang="en" sz="3200" dirty="0">
                <a:solidFill>
                  <a:srgbClr val="000000"/>
                </a:solidFill>
                <a:latin typeface="Georgia" panose="02040502050405020303" pitchFamily="18" charset="0"/>
                <a:ea typeface="Times New Roman"/>
                <a:cs typeface="Times New Roman"/>
                <a:sym typeface="Times New Roman"/>
              </a:rPr>
              <a:t>Counts and Tallies</a:t>
            </a:r>
            <a:endParaRPr sz="3200" dirty="0">
              <a:solidFill>
                <a:srgbClr val="000000"/>
              </a:solidFill>
              <a:latin typeface="Georgia" panose="02040502050405020303" pitchFamily="18" charset="0"/>
              <a:ea typeface="Times New Roman"/>
              <a:cs typeface="Times New Roman"/>
              <a:sym typeface="Times New Roman"/>
            </a:endParaRPr>
          </a:p>
        </p:txBody>
      </p:sp>
      <p:sp>
        <p:nvSpPr>
          <p:cNvPr id="294" name="Google Shape;294;p52"/>
          <p:cNvSpPr txBox="1">
            <a:spLocks noGrp="1"/>
          </p:cNvSpPr>
          <p:nvPr>
            <p:ph type="title"/>
          </p:nvPr>
        </p:nvSpPr>
        <p:spPr>
          <a:xfrm>
            <a:off x="87086" y="115330"/>
            <a:ext cx="8974536" cy="7908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rgbClr val="000000"/>
                </a:solidFill>
                <a:latin typeface="Georgia" panose="02040502050405020303" pitchFamily="18" charset="0"/>
                <a:ea typeface="Times New Roman"/>
                <a:cs typeface="Times New Roman"/>
                <a:sym typeface="Times New Roman"/>
              </a:rPr>
              <a:t>Methods </a:t>
            </a:r>
            <a:r>
              <a:rPr lang="en" sz="4000" dirty="0" smtClean="0">
                <a:solidFill>
                  <a:srgbClr val="000000"/>
                </a:solidFill>
                <a:latin typeface="Georgia" panose="02040502050405020303" pitchFamily="18" charset="0"/>
                <a:ea typeface="Times New Roman"/>
                <a:cs typeface="Times New Roman"/>
                <a:sym typeface="Times New Roman"/>
              </a:rPr>
              <a:t>to Document </a:t>
            </a:r>
            <a:r>
              <a:rPr lang="en" sz="4000" dirty="0">
                <a:solidFill>
                  <a:srgbClr val="000000"/>
                </a:solidFill>
                <a:latin typeface="Georgia" panose="02040502050405020303" pitchFamily="18" charset="0"/>
                <a:ea typeface="Times New Roman"/>
                <a:cs typeface="Times New Roman"/>
                <a:sym typeface="Times New Roman"/>
              </a:rPr>
              <a:t>Observations</a:t>
            </a:r>
            <a:endParaRPr sz="40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sp>
        <p:nvSpPr>
          <p:cNvPr id="300" name="Google Shape;300;p53"/>
          <p:cNvSpPr txBox="1">
            <a:spLocks noGrp="1"/>
          </p:cNvSpPr>
          <p:nvPr>
            <p:ph type="body" idx="1"/>
          </p:nvPr>
        </p:nvSpPr>
        <p:spPr>
          <a:xfrm>
            <a:off x="311700" y="1455419"/>
            <a:ext cx="8520600" cy="3113455"/>
          </a:xfrm>
          <a:prstGeom prst="rect">
            <a:avLst/>
          </a:prstGeom>
          <a:noFill/>
          <a:ln>
            <a:noFill/>
          </a:ln>
        </p:spPr>
        <p:txBody>
          <a:bodyPr spcFirstLastPara="1" wrap="square" lIns="91425" tIns="45700" rIns="91425" bIns="45700" anchor="t" anchorCtr="0">
            <a:noAutofit/>
          </a:bodyPr>
          <a:lstStyle/>
          <a:p>
            <a:pPr marR="0" lvl="0" indent="-228600" algn="l" rtl="0">
              <a:lnSpc>
                <a:spcPct val="100000"/>
              </a:lnSpc>
              <a:spcBef>
                <a:spcPts val="0"/>
              </a:spcBef>
              <a:spcAft>
                <a:spcPts val="0"/>
              </a:spcAft>
              <a:buClr>
                <a:schemeClr val="dk1"/>
              </a:buClr>
              <a:buSzPts val="2800"/>
              <a:buFont typeface="Arial" panose="020B0604020202020204" pitchFamily="34" charset="0"/>
              <a:buChar char="•"/>
            </a:pPr>
            <a:r>
              <a:rPr lang="en" sz="2800" i="0" u="none" strike="noStrike" cap="none" dirty="0" smtClean="0">
                <a:solidFill>
                  <a:schemeClr val="dk1"/>
                </a:solidFill>
                <a:latin typeface="Georgia" panose="02040502050405020303" pitchFamily="18" charset="0"/>
                <a:ea typeface="Times New Roman"/>
                <a:cs typeface="Times New Roman"/>
                <a:sym typeface="Times New Roman"/>
              </a:rPr>
              <a:t>Curriculum-based/Embedded </a:t>
            </a:r>
            <a:r>
              <a:rPr lang="en" sz="2800" i="0" u="none" strike="noStrike" cap="none" dirty="0">
                <a:solidFill>
                  <a:schemeClr val="dk1"/>
                </a:solidFill>
                <a:latin typeface="Georgia" panose="02040502050405020303" pitchFamily="18" charset="0"/>
                <a:ea typeface="Times New Roman"/>
                <a:cs typeface="Times New Roman"/>
                <a:sym typeface="Times New Roman"/>
              </a:rPr>
              <a:t>Assessments</a:t>
            </a:r>
            <a:r>
              <a:rPr lang="en" sz="2800" dirty="0">
                <a:solidFill>
                  <a:schemeClr val="dk1"/>
                </a:solidFill>
                <a:latin typeface="Georgia" panose="02040502050405020303" pitchFamily="18" charset="0"/>
                <a:ea typeface="Times New Roman"/>
                <a:cs typeface="Times New Roman"/>
                <a:sym typeface="Times New Roman"/>
              </a:rPr>
              <a:t>: A</a:t>
            </a:r>
            <a:r>
              <a:rPr lang="en" sz="2800" i="0" u="none" strike="noStrike" cap="none" dirty="0">
                <a:solidFill>
                  <a:schemeClr val="dk1"/>
                </a:solidFill>
                <a:latin typeface="Georgia" panose="02040502050405020303" pitchFamily="18" charset="0"/>
                <a:ea typeface="Times New Roman"/>
                <a:cs typeface="Times New Roman"/>
                <a:sym typeface="Times New Roman"/>
              </a:rPr>
              <a:t>ssessment and instruction content are identical and </a:t>
            </a:r>
            <a:r>
              <a:rPr lang="en" sz="2800" i="0" u="none" strike="noStrike" cap="none" dirty="0" smtClean="0">
                <a:solidFill>
                  <a:schemeClr val="dk1"/>
                </a:solidFill>
                <a:latin typeface="Georgia" panose="02040502050405020303" pitchFamily="18" charset="0"/>
                <a:ea typeface="Times New Roman"/>
                <a:cs typeface="Times New Roman"/>
                <a:sym typeface="Times New Roman"/>
              </a:rPr>
              <a:t>integrated</a:t>
            </a:r>
          </a:p>
          <a:p>
            <a:pPr marL="228600" marR="0" lvl="0" indent="0" algn="l" rtl="0">
              <a:lnSpc>
                <a:spcPct val="100000"/>
              </a:lnSpc>
              <a:spcBef>
                <a:spcPts val="0"/>
              </a:spcBef>
              <a:spcAft>
                <a:spcPts val="0"/>
              </a:spcAft>
              <a:buClr>
                <a:schemeClr val="dk1"/>
              </a:buClr>
              <a:buSzPts val="2800"/>
              <a:buNone/>
            </a:pPr>
            <a:endParaRPr dirty="0">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
                <a:schemeClr val="dk1"/>
              </a:buClr>
              <a:buSzPts val="2800"/>
              <a:buFont typeface="Arial" panose="020B0604020202020204" pitchFamily="34" charset="0"/>
              <a:buChar char="•"/>
            </a:pPr>
            <a:r>
              <a:rPr lang="en" sz="2800" i="0" u="none" strike="noStrike" cap="none" dirty="0" smtClean="0">
                <a:solidFill>
                  <a:schemeClr val="dk1"/>
                </a:solidFill>
                <a:latin typeface="Georgia" panose="02040502050405020303" pitchFamily="18" charset="0"/>
                <a:ea typeface="Times New Roman"/>
                <a:cs typeface="Times New Roman"/>
                <a:sym typeface="Times New Roman"/>
              </a:rPr>
              <a:t>Curriculum-referenced</a:t>
            </a:r>
            <a:r>
              <a:rPr lang="en" sz="2800" dirty="0">
                <a:solidFill>
                  <a:schemeClr val="dk1"/>
                </a:solidFill>
                <a:latin typeface="Georgia" panose="02040502050405020303" pitchFamily="18" charset="0"/>
                <a:ea typeface="Times New Roman"/>
                <a:cs typeface="Times New Roman"/>
                <a:sym typeface="Times New Roman"/>
              </a:rPr>
              <a:t>: C</a:t>
            </a:r>
            <a:r>
              <a:rPr lang="en" sz="2800" i="0" u="none" strike="noStrike" cap="none" dirty="0">
                <a:solidFill>
                  <a:schemeClr val="dk1"/>
                </a:solidFill>
                <a:latin typeface="Georgia" panose="02040502050405020303" pitchFamily="18" charset="0"/>
                <a:ea typeface="Times New Roman"/>
                <a:cs typeface="Times New Roman"/>
                <a:sym typeface="Times New Roman"/>
              </a:rPr>
              <a:t>ompatible with items found in many different curricula and are linkable </a:t>
            </a:r>
            <a:endParaRPr sz="2800" i="0" u="none" strike="noStrike" cap="none" dirty="0">
              <a:solidFill>
                <a:schemeClr val="dk1"/>
              </a:solidFill>
              <a:latin typeface="Georgia" panose="02040502050405020303" pitchFamily="18" charset="0"/>
              <a:ea typeface="Times New Roman"/>
              <a:cs typeface="Times New Roman"/>
              <a:sym typeface="Times New Roman"/>
            </a:endParaRPr>
          </a:p>
          <a:p>
            <a:pPr marL="457200" marR="0" lvl="0" indent="0" algn="l" rtl="0">
              <a:lnSpc>
                <a:spcPct val="100000"/>
              </a:lnSpc>
              <a:spcBef>
                <a:spcPts val="324"/>
              </a:spcBef>
              <a:spcAft>
                <a:spcPts val="0"/>
              </a:spcAft>
              <a:buNone/>
            </a:pPr>
            <a:endParaRPr sz="2800" dirty="0">
              <a:latin typeface="Georgia" panose="02040502050405020303" pitchFamily="18" charset="0"/>
              <a:sym typeface="Arial"/>
            </a:endParaRPr>
          </a:p>
          <a:p>
            <a:pPr marL="0" marR="0" lvl="0" indent="0" algn="l" rtl="0">
              <a:lnSpc>
                <a:spcPct val="100000"/>
              </a:lnSpc>
              <a:spcBef>
                <a:spcPts val="324"/>
              </a:spcBef>
              <a:spcAft>
                <a:spcPts val="0"/>
              </a:spcAft>
              <a:buNone/>
            </a:pPr>
            <a:endParaRPr sz="2800" dirty="0">
              <a:latin typeface="Georgia" panose="02040502050405020303" pitchFamily="18" charset="0"/>
              <a:sym typeface="Arial"/>
            </a:endParaRPr>
          </a:p>
          <a:p>
            <a:pPr marL="349250" marR="0" lvl="1" indent="0" algn="l" rtl="0">
              <a:lnSpc>
                <a:spcPct val="100000"/>
              </a:lnSpc>
              <a:spcBef>
                <a:spcPts val="324"/>
              </a:spcBef>
              <a:spcAft>
                <a:spcPts val="0"/>
              </a:spcAft>
              <a:buClr>
                <a:schemeClr val="accent1"/>
              </a:buClr>
              <a:buSzPts val="2800"/>
              <a:buFont typeface="Candara"/>
              <a:buNone/>
            </a:pPr>
            <a:r>
              <a:rPr lang="en" sz="2800" b="0" i="0" u="none" strike="noStrike" cap="none" dirty="0">
                <a:solidFill>
                  <a:schemeClr val="dk1"/>
                </a:solidFill>
                <a:latin typeface="Georgia" panose="02040502050405020303" pitchFamily="18" charset="0"/>
                <a:sym typeface="Arial"/>
              </a:rPr>
              <a:t>                                     </a:t>
            </a:r>
            <a:endParaRPr dirty="0">
              <a:latin typeface="Georgia" panose="02040502050405020303" pitchFamily="18" charset="0"/>
            </a:endParaRPr>
          </a:p>
        </p:txBody>
      </p:sp>
      <p:sp>
        <p:nvSpPr>
          <p:cNvPr id="301" name="Google Shape;301;p53"/>
          <p:cNvSpPr txBox="1">
            <a:spLocks noGrp="1"/>
          </p:cNvSpPr>
          <p:nvPr>
            <p:ph type="title"/>
          </p:nvPr>
        </p:nvSpPr>
        <p:spPr>
          <a:xfrm>
            <a:off x="195767" y="252347"/>
            <a:ext cx="85206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100"/>
              <a:buFont typeface="Arial"/>
              <a:buNone/>
            </a:pPr>
            <a:r>
              <a:rPr lang="en" sz="3300" i="0" u="none" strike="noStrike" cap="none" dirty="0">
                <a:solidFill>
                  <a:srgbClr val="000000"/>
                </a:solidFill>
                <a:latin typeface="Georgia" panose="02040502050405020303" pitchFamily="18" charset="0"/>
                <a:ea typeface="Times New Roman"/>
                <a:cs typeface="Times New Roman"/>
                <a:sym typeface="Times New Roman"/>
              </a:rPr>
              <a:t>Types of Assessments for Program Planning </a:t>
            </a:r>
            <a:endParaRPr sz="33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06"/>
        <p:cNvGrpSpPr/>
        <p:nvPr/>
      </p:nvGrpSpPr>
      <p:grpSpPr>
        <a:xfrm>
          <a:off x="0" y="0"/>
          <a:ext cx="0" cy="0"/>
          <a:chOff x="0" y="0"/>
          <a:chExt cx="0" cy="0"/>
        </a:xfrm>
      </p:grpSpPr>
      <p:sp>
        <p:nvSpPr>
          <p:cNvPr id="307" name="Google Shape;307;p54"/>
          <p:cNvSpPr txBox="1">
            <a:spLocks noGrp="1"/>
          </p:cNvSpPr>
          <p:nvPr>
            <p:ph type="body" idx="1"/>
          </p:nvPr>
        </p:nvSpPr>
        <p:spPr>
          <a:xfrm>
            <a:off x="0" y="1082424"/>
            <a:ext cx="8368938" cy="360278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400"/>
              </a:spcBef>
              <a:spcAft>
                <a:spcPts val="0"/>
              </a:spcAft>
              <a:buClr>
                <a:srgbClr val="000000"/>
              </a:buClr>
              <a:buSzPct val="100000"/>
              <a:buFont typeface="Arial" panose="020B0604020202020204" pitchFamily="34" charset="0"/>
              <a:buChar char="•"/>
            </a:pPr>
            <a:r>
              <a:rPr lang="en" sz="2400" u="none" strike="noStrike" cap="none" dirty="0">
                <a:solidFill>
                  <a:srgbClr val="000000"/>
                </a:solidFill>
                <a:latin typeface="Georgia" panose="02040502050405020303" pitchFamily="18" charset="0"/>
                <a:ea typeface="Times New Roman"/>
                <a:cs typeface="Times New Roman"/>
                <a:sym typeface="Times New Roman"/>
              </a:rPr>
              <a:t>Why: Identify strengths, interests, emerging </a:t>
            </a:r>
            <a:r>
              <a:rPr lang="en" sz="2400" u="none" strike="noStrike" cap="none" dirty="0" smtClean="0">
                <a:solidFill>
                  <a:srgbClr val="000000"/>
                </a:solidFill>
                <a:latin typeface="Georgia" panose="02040502050405020303" pitchFamily="18" charset="0"/>
                <a:ea typeface="Times New Roman"/>
                <a:cs typeface="Times New Roman"/>
                <a:sym typeface="Times New Roman"/>
              </a:rPr>
              <a:t>skills/needs</a:t>
            </a:r>
          </a:p>
          <a:p>
            <a:pPr marL="457200" marR="0" lvl="0" indent="-228600" algn="l" rtl="0">
              <a:lnSpc>
                <a:spcPct val="100000"/>
              </a:lnSpc>
              <a:spcBef>
                <a:spcPts val="400"/>
              </a:spcBef>
              <a:spcAft>
                <a:spcPts val="0"/>
              </a:spcAft>
              <a:buClr>
                <a:srgbClr val="000000"/>
              </a:buClr>
              <a:buSzPct val="100000"/>
              <a:buFont typeface="Arial" panose="020B0604020202020204" pitchFamily="34" charset="0"/>
              <a:buChar char="•"/>
            </a:pPr>
            <a:endParaRPr sz="1200" dirty="0">
              <a:solidFill>
                <a:srgbClr val="000000"/>
              </a:solidFill>
              <a:latin typeface="Georgia" panose="02040502050405020303" pitchFamily="18" charset="0"/>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2400" u="none" strike="noStrike" cap="none" dirty="0">
                <a:solidFill>
                  <a:srgbClr val="000000"/>
                </a:solidFill>
                <a:latin typeface="Georgia" panose="02040502050405020303" pitchFamily="18" charset="0"/>
                <a:ea typeface="Times New Roman"/>
                <a:cs typeface="Times New Roman"/>
                <a:sym typeface="Times New Roman"/>
              </a:rPr>
              <a:t>Who: Individual or groups of </a:t>
            </a:r>
            <a:r>
              <a:rPr lang="en" sz="2400" u="none" strike="noStrike" cap="none" dirty="0" smtClean="0">
                <a:solidFill>
                  <a:srgbClr val="000000"/>
                </a:solidFill>
                <a:latin typeface="Georgia" panose="02040502050405020303" pitchFamily="18" charset="0"/>
                <a:ea typeface="Times New Roman"/>
                <a:cs typeface="Times New Roman"/>
                <a:sym typeface="Times New Roman"/>
              </a:rPr>
              <a:t>children</a:t>
            </a:r>
          </a:p>
          <a:p>
            <a:pPr marL="457200" marR="0" lvl="0" indent="-228600" algn="l" rtl="0">
              <a:lnSpc>
                <a:spcPct val="100000"/>
              </a:lnSpc>
              <a:spcBef>
                <a:spcPts val="0"/>
              </a:spcBef>
              <a:spcAft>
                <a:spcPts val="0"/>
              </a:spcAft>
              <a:buClr>
                <a:srgbClr val="000000"/>
              </a:buClr>
              <a:buSzPct val="100000"/>
              <a:buFont typeface="Arial" panose="020B0604020202020204" pitchFamily="34" charset="0"/>
              <a:buChar char="•"/>
            </a:pPr>
            <a:endParaRPr sz="1200" dirty="0">
              <a:solidFill>
                <a:srgbClr val="000000"/>
              </a:solidFill>
              <a:latin typeface="Georgia" panose="02040502050405020303" pitchFamily="18" charset="0"/>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2400" u="none" strike="noStrike" cap="none" dirty="0">
                <a:solidFill>
                  <a:srgbClr val="000000"/>
                </a:solidFill>
                <a:latin typeface="Georgia" panose="02040502050405020303" pitchFamily="18" charset="0"/>
                <a:ea typeface="Times New Roman"/>
                <a:cs typeface="Times New Roman"/>
                <a:sym typeface="Times New Roman"/>
              </a:rPr>
              <a:t>What: To teach individual children/groups of </a:t>
            </a:r>
            <a:r>
              <a:rPr lang="en" sz="2400" u="none" strike="noStrike" cap="none" dirty="0" smtClean="0">
                <a:solidFill>
                  <a:srgbClr val="000000"/>
                </a:solidFill>
                <a:latin typeface="Georgia" panose="02040502050405020303" pitchFamily="18" charset="0"/>
                <a:ea typeface="Times New Roman"/>
                <a:cs typeface="Times New Roman"/>
                <a:sym typeface="Times New Roman"/>
              </a:rPr>
              <a:t>children</a:t>
            </a:r>
          </a:p>
          <a:p>
            <a:pPr marL="457200" marR="0" lvl="0" indent="-228600" algn="l" rtl="0">
              <a:lnSpc>
                <a:spcPct val="100000"/>
              </a:lnSpc>
              <a:spcBef>
                <a:spcPts val="0"/>
              </a:spcBef>
              <a:spcAft>
                <a:spcPts val="0"/>
              </a:spcAft>
              <a:buClr>
                <a:srgbClr val="000000"/>
              </a:buClr>
              <a:buSzPct val="100000"/>
              <a:buFont typeface="Arial" panose="020B0604020202020204" pitchFamily="34" charset="0"/>
              <a:buChar char="•"/>
            </a:pPr>
            <a:endParaRPr sz="1200" dirty="0">
              <a:solidFill>
                <a:srgbClr val="000000"/>
              </a:solidFill>
              <a:latin typeface="Georgia" panose="02040502050405020303" pitchFamily="18" charset="0"/>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2400" u="none" strike="noStrike" cap="none" dirty="0">
                <a:solidFill>
                  <a:srgbClr val="000000"/>
                </a:solidFill>
                <a:latin typeface="Georgia" panose="02040502050405020303" pitchFamily="18" charset="0"/>
                <a:ea typeface="Times New Roman"/>
                <a:cs typeface="Times New Roman"/>
                <a:sym typeface="Times New Roman"/>
              </a:rPr>
              <a:t>How: To provide instruction and support young </a:t>
            </a:r>
            <a:r>
              <a:rPr lang="en" sz="2400" u="none" strike="noStrike" cap="none" dirty="0" smtClean="0">
                <a:solidFill>
                  <a:srgbClr val="000000"/>
                </a:solidFill>
                <a:latin typeface="Georgia" panose="02040502050405020303" pitchFamily="18" charset="0"/>
                <a:ea typeface="Times New Roman"/>
                <a:cs typeface="Times New Roman"/>
                <a:sym typeface="Times New Roman"/>
              </a:rPr>
              <a:t>children and to use curriculum-based </a:t>
            </a:r>
            <a:r>
              <a:rPr lang="en" sz="2400" u="none" strike="noStrike" cap="none" dirty="0">
                <a:solidFill>
                  <a:srgbClr val="000000"/>
                </a:solidFill>
                <a:latin typeface="Georgia" panose="02040502050405020303" pitchFamily="18" charset="0"/>
                <a:ea typeface="Times New Roman"/>
                <a:cs typeface="Times New Roman"/>
                <a:sym typeface="Times New Roman"/>
              </a:rPr>
              <a:t>assessment </a:t>
            </a:r>
            <a:r>
              <a:rPr lang="en" sz="2400" u="none" strike="noStrike" cap="none" dirty="0" smtClean="0">
                <a:solidFill>
                  <a:srgbClr val="000000"/>
                </a:solidFill>
                <a:latin typeface="Georgia" panose="02040502050405020303" pitchFamily="18" charset="0"/>
                <a:ea typeface="Times New Roman"/>
                <a:cs typeface="Times New Roman"/>
                <a:sym typeface="Times New Roman"/>
              </a:rPr>
              <a:t>measures within </a:t>
            </a:r>
            <a:r>
              <a:rPr lang="en" sz="2400" u="none" strike="noStrike" cap="none" dirty="0">
                <a:solidFill>
                  <a:srgbClr val="000000"/>
                </a:solidFill>
                <a:latin typeface="Georgia" panose="02040502050405020303" pitchFamily="18" charset="0"/>
                <a:ea typeface="Times New Roman"/>
                <a:cs typeface="Times New Roman"/>
                <a:sym typeface="Times New Roman"/>
              </a:rPr>
              <a:t>the context of the classroom </a:t>
            </a:r>
            <a:endParaRPr lang="en" sz="2400" u="none" strike="noStrike" cap="none" dirty="0" smtClean="0">
              <a:solidFill>
                <a:srgbClr val="000000"/>
              </a:solidFill>
              <a:latin typeface="Georgia" panose="02040502050405020303" pitchFamily="18" charset="0"/>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ct val="100000"/>
              <a:buFont typeface="Arial" panose="020B0604020202020204" pitchFamily="34" charset="0"/>
              <a:buChar char="•"/>
            </a:pPr>
            <a:endParaRPr sz="1200" u="none" strike="noStrike" cap="none" dirty="0">
              <a:solidFill>
                <a:srgbClr val="000000"/>
              </a:solidFill>
              <a:latin typeface="Georgia" panose="02040502050405020303" pitchFamily="18" charset="0"/>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2400" u="none" strike="noStrike" cap="none" dirty="0">
                <a:solidFill>
                  <a:srgbClr val="000000"/>
                </a:solidFill>
                <a:latin typeface="Georgia" panose="02040502050405020303" pitchFamily="18" charset="0"/>
                <a:ea typeface="Times New Roman"/>
                <a:cs typeface="Times New Roman"/>
                <a:sym typeface="Times New Roman"/>
              </a:rPr>
              <a:t>Where: </a:t>
            </a:r>
            <a:r>
              <a:rPr lang="en" sz="2400" dirty="0">
                <a:solidFill>
                  <a:srgbClr val="000000"/>
                </a:solidFill>
                <a:latin typeface="Georgia" panose="02040502050405020303" pitchFamily="18" charset="0"/>
                <a:ea typeface="Times New Roman"/>
                <a:cs typeface="Times New Roman"/>
                <a:sym typeface="Times New Roman"/>
              </a:rPr>
              <a:t>T</a:t>
            </a:r>
            <a:r>
              <a:rPr lang="en" sz="2400" u="none" strike="noStrike" cap="none" dirty="0">
                <a:solidFill>
                  <a:srgbClr val="000000"/>
                </a:solidFill>
                <a:latin typeface="Georgia" panose="02040502050405020303" pitchFamily="18" charset="0"/>
                <a:ea typeface="Times New Roman"/>
                <a:cs typeface="Times New Roman"/>
                <a:sym typeface="Times New Roman"/>
              </a:rPr>
              <a:t>o provide </a:t>
            </a:r>
            <a:r>
              <a:rPr lang="en" sz="2400" u="none" strike="noStrike" cap="none" dirty="0" smtClean="0">
                <a:solidFill>
                  <a:srgbClr val="000000"/>
                </a:solidFill>
                <a:latin typeface="Georgia" panose="02040502050405020303" pitchFamily="18" charset="0"/>
                <a:ea typeface="Times New Roman"/>
                <a:cs typeface="Times New Roman"/>
                <a:sym typeface="Times New Roman"/>
              </a:rPr>
              <a:t>instruction </a:t>
            </a:r>
            <a:r>
              <a:rPr lang="en" sz="2400" u="none" strike="noStrike" cap="none" dirty="0">
                <a:solidFill>
                  <a:srgbClr val="000000"/>
                </a:solidFill>
                <a:latin typeface="Georgia" panose="02040502050405020303" pitchFamily="18" charset="0"/>
                <a:ea typeface="Times New Roman"/>
                <a:cs typeface="Times New Roman"/>
                <a:sym typeface="Times New Roman"/>
              </a:rPr>
              <a:t>(interest and preferences) </a:t>
            </a:r>
            <a:endParaRPr sz="2400" dirty="0">
              <a:solidFill>
                <a:srgbClr val="000000"/>
              </a:solidFill>
              <a:latin typeface="Georgia" panose="02040502050405020303" pitchFamily="18" charset="0"/>
              <a:ea typeface="Times New Roman"/>
              <a:cs typeface="Times New Roman"/>
              <a:sym typeface="Times New Roman"/>
            </a:endParaRPr>
          </a:p>
        </p:txBody>
      </p:sp>
      <p:sp>
        <p:nvSpPr>
          <p:cNvPr id="308" name="Google Shape;308;p54"/>
          <p:cNvSpPr txBox="1">
            <a:spLocks noGrp="1"/>
          </p:cNvSpPr>
          <p:nvPr>
            <p:ph type="title"/>
          </p:nvPr>
        </p:nvSpPr>
        <p:spPr>
          <a:xfrm>
            <a:off x="311700" y="192477"/>
            <a:ext cx="85206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1798F"/>
              </a:buClr>
              <a:buSzPts val="3600"/>
              <a:buFont typeface="Arial"/>
              <a:buNone/>
            </a:pPr>
            <a:r>
              <a:rPr lang="en" sz="4400" i="0" u="none" strike="noStrike" cap="none" dirty="0">
                <a:solidFill>
                  <a:srgbClr val="000000"/>
                </a:solidFill>
                <a:latin typeface="Georgia" panose="02040502050405020303" pitchFamily="18" charset="0"/>
                <a:ea typeface="Times New Roman"/>
                <a:cs typeface="Times New Roman"/>
                <a:sym typeface="Times New Roman"/>
              </a:rPr>
              <a:t>CBA/CEA to </a:t>
            </a:r>
            <a:r>
              <a:rPr lang="en" sz="4400" dirty="0">
                <a:solidFill>
                  <a:srgbClr val="000000"/>
                </a:solidFill>
                <a:latin typeface="Georgia" panose="02040502050405020303" pitchFamily="18" charset="0"/>
                <a:ea typeface="Times New Roman"/>
                <a:cs typeface="Times New Roman"/>
                <a:sym typeface="Times New Roman"/>
              </a:rPr>
              <a:t>D</a:t>
            </a:r>
            <a:r>
              <a:rPr lang="en" sz="4400" i="0" u="none" strike="noStrike" cap="none" dirty="0">
                <a:solidFill>
                  <a:srgbClr val="000000"/>
                </a:solidFill>
                <a:latin typeface="Georgia" panose="02040502050405020303" pitchFamily="18" charset="0"/>
                <a:ea typeface="Times New Roman"/>
                <a:cs typeface="Times New Roman"/>
                <a:sym typeface="Times New Roman"/>
              </a:rPr>
              <a:t>etermine… </a:t>
            </a:r>
            <a:endParaRPr sz="4400" i="0" u="none" strike="noStrike" cap="none"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12"/>
        <p:cNvGrpSpPr/>
        <p:nvPr/>
      </p:nvGrpSpPr>
      <p:grpSpPr>
        <a:xfrm>
          <a:off x="0" y="0"/>
          <a:ext cx="0" cy="0"/>
          <a:chOff x="0" y="0"/>
          <a:chExt cx="0" cy="0"/>
        </a:xfrm>
      </p:grpSpPr>
      <p:sp>
        <p:nvSpPr>
          <p:cNvPr id="313" name="Google Shape;313;p55"/>
          <p:cNvSpPr txBox="1">
            <a:spLocks noGrp="1"/>
          </p:cNvSpPr>
          <p:nvPr>
            <p:ph type="body" idx="1"/>
          </p:nvPr>
        </p:nvSpPr>
        <p:spPr>
          <a:xfrm>
            <a:off x="311700" y="1434353"/>
            <a:ext cx="8520600" cy="3134522"/>
          </a:xfrm>
          <a:prstGeom prst="rect">
            <a:avLst/>
          </a:prstGeom>
          <a:noFill/>
          <a:ln>
            <a:noFill/>
          </a:ln>
        </p:spPr>
        <p:txBody>
          <a:bodyPr spcFirstLastPara="1" wrap="square" lIns="91425" tIns="45700" rIns="91425" bIns="45700" anchor="t" anchorCtr="0">
            <a:noAutofit/>
          </a:bodyPr>
          <a:lstStyle/>
          <a:p>
            <a:pPr marR="0" lvl="0" indent="-228600" algn="l" rtl="0">
              <a:lnSpc>
                <a:spcPct val="100000"/>
              </a:lnSpc>
              <a:spcBef>
                <a:spcPts val="0"/>
              </a:spcBef>
              <a:spcAft>
                <a:spcPts val="0"/>
              </a:spcAft>
              <a:buClr>
                <a:schemeClr val="dk1"/>
              </a:buClr>
              <a:buSzPct val="100000"/>
              <a:buFont typeface="Arial" panose="020B0604020202020204" pitchFamily="34" charset="0"/>
              <a:buChar char="•"/>
            </a:pPr>
            <a:r>
              <a:rPr lang="en" sz="2800" i="0" u="none" strike="noStrike" cap="none" dirty="0">
                <a:solidFill>
                  <a:schemeClr val="dk1"/>
                </a:solidFill>
                <a:latin typeface="Georgia" panose="02040502050405020303" pitchFamily="18" charset="0"/>
                <a:ea typeface="Times New Roman"/>
                <a:cs typeface="Times New Roman"/>
                <a:sym typeface="Times New Roman"/>
              </a:rPr>
              <a:t>Aligns with state/federal standards </a:t>
            </a:r>
            <a:endParaRPr sz="2800" dirty="0">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
                <a:schemeClr val="dk1"/>
              </a:buClr>
              <a:buSzPct val="100000"/>
              <a:buFont typeface="Arial" panose="020B0604020202020204" pitchFamily="34" charset="0"/>
              <a:buChar char="•"/>
            </a:pPr>
            <a:r>
              <a:rPr lang="en" sz="2800" i="0" u="none" strike="noStrike" cap="none" dirty="0">
                <a:solidFill>
                  <a:schemeClr val="dk1"/>
                </a:solidFill>
                <a:latin typeface="Georgia" panose="02040502050405020303" pitchFamily="18" charset="0"/>
                <a:ea typeface="Times New Roman"/>
                <a:cs typeface="Times New Roman"/>
                <a:sym typeface="Times New Roman"/>
              </a:rPr>
              <a:t>Functional goals</a:t>
            </a:r>
            <a:endParaRPr sz="2800" dirty="0">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
                <a:schemeClr val="dk1"/>
              </a:buClr>
              <a:buSzPct val="100000"/>
              <a:buFont typeface="Arial" panose="020B0604020202020204" pitchFamily="34" charset="0"/>
              <a:buChar char="•"/>
            </a:pPr>
            <a:r>
              <a:rPr lang="en" sz="2800" i="0" u="none" strike="noStrike" cap="none" dirty="0">
                <a:solidFill>
                  <a:schemeClr val="dk1"/>
                </a:solidFill>
                <a:latin typeface="Georgia" panose="02040502050405020303" pitchFamily="18" charset="0"/>
                <a:ea typeface="Times New Roman"/>
                <a:cs typeface="Times New Roman"/>
                <a:sym typeface="Times New Roman"/>
              </a:rPr>
              <a:t>Multiple means of expression</a:t>
            </a:r>
            <a:endParaRPr sz="2800" dirty="0">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
                <a:schemeClr val="dk1"/>
              </a:buClr>
              <a:buSzPct val="100000"/>
              <a:buFont typeface="Arial" panose="020B0604020202020204" pitchFamily="34" charset="0"/>
              <a:buChar char="•"/>
            </a:pPr>
            <a:r>
              <a:rPr lang="en" sz="2800" i="0" u="none" strike="noStrike" cap="none" dirty="0">
                <a:solidFill>
                  <a:schemeClr val="dk1"/>
                </a:solidFill>
                <a:latin typeface="Georgia" panose="02040502050405020303" pitchFamily="18" charset="0"/>
                <a:ea typeface="Times New Roman"/>
                <a:cs typeface="Times New Roman"/>
                <a:sym typeface="Times New Roman"/>
              </a:rPr>
              <a:t>Diversity of learners (age and ability)</a:t>
            </a:r>
            <a:endParaRPr sz="2800" dirty="0">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
                <a:schemeClr val="dk1"/>
              </a:buClr>
              <a:buSzPct val="100000"/>
              <a:buFont typeface="Arial" panose="020B0604020202020204" pitchFamily="34" charset="0"/>
              <a:buChar char="•"/>
            </a:pPr>
            <a:r>
              <a:rPr lang="en" sz="2800" i="0" u="none" strike="noStrike" cap="none" dirty="0">
                <a:solidFill>
                  <a:schemeClr val="dk1"/>
                </a:solidFill>
                <a:latin typeface="Georgia" panose="02040502050405020303" pitchFamily="18" charset="0"/>
                <a:ea typeface="Times New Roman"/>
                <a:cs typeface="Times New Roman"/>
                <a:sym typeface="Times New Roman"/>
              </a:rPr>
              <a:t>Comprehensive and Integrated</a:t>
            </a:r>
            <a:endParaRPr sz="2800" dirty="0">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
                <a:schemeClr val="dk1"/>
              </a:buClr>
              <a:buSzPct val="100000"/>
              <a:buFont typeface="Arial" panose="020B0604020202020204" pitchFamily="34" charset="0"/>
              <a:buChar char="•"/>
            </a:pPr>
            <a:r>
              <a:rPr lang="en" sz="2800" i="0" u="none" strike="noStrike" cap="none" dirty="0">
                <a:solidFill>
                  <a:schemeClr val="dk1"/>
                </a:solidFill>
                <a:latin typeface="Georgia" panose="02040502050405020303" pitchFamily="18" charset="0"/>
                <a:ea typeface="Times New Roman"/>
                <a:cs typeface="Times New Roman"/>
                <a:sym typeface="Times New Roman"/>
              </a:rPr>
              <a:t>Family input</a:t>
            </a:r>
            <a:endParaRPr sz="2800" dirty="0">
              <a:latin typeface="Georgia" panose="02040502050405020303" pitchFamily="18" charset="0"/>
              <a:ea typeface="Times New Roman"/>
              <a:cs typeface="Times New Roman"/>
              <a:sym typeface="Times New Roman"/>
            </a:endParaRPr>
          </a:p>
        </p:txBody>
      </p:sp>
      <p:sp>
        <p:nvSpPr>
          <p:cNvPr id="314" name="Google Shape;314;p55"/>
          <p:cNvSpPr txBox="1">
            <a:spLocks noGrp="1"/>
          </p:cNvSpPr>
          <p:nvPr>
            <p:ph type="title"/>
          </p:nvPr>
        </p:nvSpPr>
        <p:spPr>
          <a:xfrm>
            <a:off x="311700" y="261257"/>
            <a:ext cx="8520600" cy="75646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 sz="4000" i="0" u="none" strike="noStrike" cap="none" dirty="0" smtClean="0">
                <a:solidFill>
                  <a:srgbClr val="000000"/>
                </a:solidFill>
                <a:latin typeface="Georgia" panose="02040502050405020303" pitchFamily="18" charset="0"/>
                <a:ea typeface="Times New Roman"/>
                <a:cs typeface="Times New Roman"/>
                <a:sym typeface="Times New Roman"/>
              </a:rPr>
              <a:t>Characteristics</a:t>
            </a:r>
            <a:r>
              <a:rPr lang="en" sz="4000" dirty="0" smtClean="0">
                <a:solidFill>
                  <a:srgbClr val="000000"/>
                </a:solidFill>
                <a:latin typeface="Georgia" panose="02040502050405020303" pitchFamily="18" charset="0"/>
                <a:ea typeface="Times New Roman"/>
                <a:cs typeface="Times New Roman"/>
                <a:sym typeface="Times New Roman"/>
              </a:rPr>
              <a:t> </a:t>
            </a:r>
            <a:r>
              <a:rPr lang="en" sz="4000" i="0" u="none" strike="noStrike" cap="none" dirty="0">
                <a:solidFill>
                  <a:srgbClr val="000000"/>
                </a:solidFill>
                <a:latin typeface="Georgia" panose="02040502050405020303" pitchFamily="18" charset="0"/>
                <a:ea typeface="Times New Roman"/>
                <a:cs typeface="Times New Roman"/>
                <a:sym typeface="Times New Roman"/>
              </a:rPr>
              <a:t>of High Quality </a:t>
            </a:r>
            <a:r>
              <a:rPr lang="en" sz="4000" dirty="0">
                <a:solidFill>
                  <a:srgbClr val="000000"/>
                </a:solidFill>
                <a:latin typeface="Georgia" panose="02040502050405020303" pitchFamily="18" charset="0"/>
                <a:ea typeface="Times New Roman"/>
                <a:cs typeface="Times New Roman"/>
                <a:sym typeface="Times New Roman"/>
              </a:rPr>
              <a:t>CBA</a:t>
            </a:r>
            <a:endParaRPr sz="40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sp>
        <p:nvSpPr>
          <p:cNvPr id="320" name="Google Shape;320;p56"/>
          <p:cNvSpPr txBox="1">
            <a:spLocks noGrp="1"/>
          </p:cNvSpPr>
          <p:nvPr>
            <p:ph type="body" idx="1"/>
          </p:nvPr>
        </p:nvSpPr>
        <p:spPr>
          <a:xfrm>
            <a:off x="198488" y="1284065"/>
            <a:ext cx="8520600" cy="3859435"/>
          </a:xfrm>
          <a:prstGeom prst="rect">
            <a:avLst/>
          </a:prstGeom>
          <a:noFill/>
          <a:ln>
            <a:noFill/>
          </a:ln>
        </p:spPr>
        <p:txBody>
          <a:bodyPr spcFirstLastPara="1" wrap="square" lIns="91425" tIns="45700" rIns="91425" bIns="45700" anchor="t" anchorCtr="0">
            <a:noAutofit/>
          </a:bodyPr>
          <a:lstStyle/>
          <a:p>
            <a:pPr marR="0" lvl="0" indent="-228600" algn="l" rtl="0">
              <a:lnSpc>
                <a:spcPct val="100000"/>
              </a:lnSpc>
              <a:spcBef>
                <a:spcPts val="0"/>
              </a:spcBef>
              <a:spcAft>
                <a:spcPts val="0"/>
              </a:spcAft>
              <a:buClrTx/>
              <a:buSzPts val="2800"/>
              <a:buFont typeface="Arial" panose="020B0604020202020204" pitchFamily="34" charset="0"/>
              <a:buChar char="•"/>
            </a:pPr>
            <a:r>
              <a:rPr lang="en" sz="2800" i="0" u="none" strike="noStrike" cap="none" dirty="0">
                <a:solidFill>
                  <a:schemeClr val="dk1"/>
                </a:solidFill>
                <a:latin typeface="Georgia" panose="02040502050405020303" pitchFamily="18" charset="0"/>
                <a:ea typeface="Times New Roman"/>
                <a:cs typeface="Times New Roman"/>
                <a:sym typeface="Times New Roman"/>
              </a:rPr>
              <a:t>Assessment and Evaluation Programming System (AEPS) </a:t>
            </a:r>
            <a:r>
              <a:rPr lang="en" sz="2800" i="0" u="none" strike="noStrike" cap="none" dirty="0">
                <a:solidFill>
                  <a:srgbClr val="FF0000"/>
                </a:solidFill>
                <a:latin typeface="Georgia" panose="02040502050405020303" pitchFamily="18" charset="0"/>
                <a:ea typeface="Times New Roman"/>
                <a:cs typeface="Times New Roman"/>
                <a:sym typeface="Times New Roman"/>
              </a:rPr>
              <a:t>  </a:t>
            </a:r>
            <a:endParaRPr sz="2800" i="0" u="none" strike="noStrike" cap="none" dirty="0">
              <a:solidFill>
                <a:schemeClr val="dk1"/>
              </a:solidFill>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Tx/>
              <a:buSzPts val="2800"/>
              <a:buFont typeface="Arial" panose="020B0604020202020204" pitchFamily="34" charset="0"/>
              <a:buChar char="•"/>
            </a:pPr>
            <a:r>
              <a:rPr lang="en" sz="2800" i="0" u="none" strike="noStrike" cap="none" dirty="0">
                <a:solidFill>
                  <a:schemeClr val="dk1"/>
                </a:solidFill>
                <a:latin typeface="Georgia" panose="02040502050405020303" pitchFamily="18" charset="0"/>
                <a:ea typeface="Times New Roman"/>
                <a:cs typeface="Times New Roman"/>
                <a:sym typeface="Times New Roman"/>
              </a:rPr>
              <a:t>Carolina Curriculum </a:t>
            </a:r>
            <a:endParaRPr sz="2800" i="0" u="none" strike="noStrike" cap="none" dirty="0">
              <a:solidFill>
                <a:schemeClr val="dk1"/>
              </a:solidFill>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Tx/>
              <a:buSzPts val="2800"/>
              <a:buFont typeface="Arial" panose="020B0604020202020204" pitchFamily="34" charset="0"/>
              <a:buChar char="•"/>
            </a:pPr>
            <a:r>
              <a:rPr lang="en" sz="2800" i="0" u="none" strike="noStrike" cap="none" dirty="0">
                <a:solidFill>
                  <a:schemeClr val="dk1"/>
                </a:solidFill>
                <a:latin typeface="Georgia" panose="02040502050405020303" pitchFamily="18" charset="0"/>
                <a:ea typeface="Times New Roman"/>
                <a:cs typeface="Times New Roman"/>
                <a:sym typeface="Times New Roman"/>
              </a:rPr>
              <a:t>Creative </a:t>
            </a:r>
            <a:r>
              <a:rPr lang="en" sz="2800" i="0" u="none" strike="noStrike" cap="none" dirty="0" smtClean="0">
                <a:solidFill>
                  <a:schemeClr val="dk1"/>
                </a:solidFill>
                <a:latin typeface="Georgia" panose="02040502050405020303" pitchFamily="18" charset="0"/>
                <a:ea typeface="Times New Roman"/>
                <a:cs typeface="Times New Roman"/>
                <a:sym typeface="Times New Roman"/>
              </a:rPr>
              <a:t>Curriculum - Teaching </a:t>
            </a:r>
            <a:r>
              <a:rPr lang="en" sz="2800" i="0" u="none" strike="noStrike" cap="none" dirty="0">
                <a:solidFill>
                  <a:schemeClr val="dk1"/>
                </a:solidFill>
                <a:latin typeface="Georgia" panose="02040502050405020303" pitchFamily="18" charset="0"/>
                <a:ea typeface="Times New Roman"/>
                <a:cs typeface="Times New Roman"/>
                <a:sym typeface="Times New Roman"/>
              </a:rPr>
              <a:t>Strategies Gold</a:t>
            </a:r>
            <a:endParaRPr sz="2800" dirty="0">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Tx/>
              <a:buSzPts val="2800"/>
              <a:buFont typeface="Arial" panose="020B0604020202020204" pitchFamily="34" charset="0"/>
              <a:buChar char="•"/>
            </a:pPr>
            <a:r>
              <a:rPr lang="en" sz="2800" i="0" u="none" strike="noStrike" cap="none" dirty="0">
                <a:solidFill>
                  <a:schemeClr val="dk1"/>
                </a:solidFill>
                <a:latin typeface="Georgia" panose="02040502050405020303" pitchFamily="18" charset="0"/>
                <a:ea typeface="Times New Roman"/>
                <a:cs typeface="Times New Roman"/>
                <a:sym typeface="Times New Roman"/>
              </a:rPr>
              <a:t>High Scope Child Observation Record (COR)</a:t>
            </a:r>
            <a:endParaRPr sz="2800" dirty="0">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Tx/>
              <a:buSzPts val="2800"/>
              <a:buFont typeface="Arial" panose="020B0604020202020204" pitchFamily="34" charset="0"/>
              <a:buChar char="•"/>
            </a:pPr>
            <a:r>
              <a:rPr lang="en" sz="2800" i="0" u="none" strike="noStrike" cap="none" dirty="0">
                <a:solidFill>
                  <a:schemeClr val="dk1"/>
                </a:solidFill>
                <a:latin typeface="Georgia" panose="02040502050405020303" pitchFamily="18" charset="0"/>
                <a:ea typeface="Times New Roman"/>
                <a:cs typeface="Times New Roman"/>
                <a:sym typeface="Times New Roman"/>
              </a:rPr>
              <a:t>New Portage Guide </a:t>
            </a:r>
            <a:r>
              <a:rPr lang="en" sz="2800" i="0" u="none" strike="noStrike" cap="none" dirty="0" smtClean="0">
                <a:solidFill>
                  <a:schemeClr val="dk1"/>
                </a:solidFill>
                <a:latin typeface="Georgia" panose="02040502050405020303" pitchFamily="18" charset="0"/>
                <a:ea typeface="Times New Roman"/>
                <a:cs typeface="Times New Roman"/>
                <a:sym typeface="Times New Roman"/>
              </a:rPr>
              <a:t>Three - Six </a:t>
            </a:r>
            <a:endParaRPr sz="2800" dirty="0">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Tx/>
              <a:buSzPts val="2800"/>
              <a:buFont typeface="Arial" panose="020B0604020202020204" pitchFamily="34" charset="0"/>
              <a:buChar char="•"/>
            </a:pPr>
            <a:r>
              <a:rPr lang="en" sz="2800" i="0" u="none" strike="noStrike" cap="none" dirty="0">
                <a:solidFill>
                  <a:schemeClr val="dk1"/>
                </a:solidFill>
                <a:latin typeface="Georgia" panose="02040502050405020303" pitchFamily="18" charset="0"/>
                <a:ea typeface="Times New Roman"/>
                <a:cs typeface="Times New Roman"/>
                <a:sym typeface="Times New Roman"/>
              </a:rPr>
              <a:t>Hawaii Early Learning Profile</a:t>
            </a:r>
            <a:endParaRPr sz="2800" dirty="0">
              <a:latin typeface="Georgia" panose="02040502050405020303" pitchFamily="18" charset="0"/>
              <a:ea typeface="Times New Roman"/>
              <a:cs typeface="Times New Roman"/>
              <a:sym typeface="Times New Roman"/>
            </a:endParaRPr>
          </a:p>
          <a:p>
            <a:pPr marR="0" lvl="0" indent="-228600" algn="l" rtl="0">
              <a:lnSpc>
                <a:spcPct val="100000"/>
              </a:lnSpc>
              <a:spcBef>
                <a:spcPts val="0"/>
              </a:spcBef>
              <a:spcAft>
                <a:spcPts val="0"/>
              </a:spcAft>
              <a:buClrTx/>
              <a:buSzPts val="2800"/>
              <a:buFont typeface="Arial" panose="020B0604020202020204" pitchFamily="34" charset="0"/>
              <a:buChar char="•"/>
            </a:pPr>
            <a:r>
              <a:rPr lang="en" sz="2800" i="0" u="none" strike="noStrike" cap="none" dirty="0">
                <a:solidFill>
                  <a:schemeClr val="dk1"/>
                </a:solidFill>
                <a:latin typeface="Georgia" panose="02040502050405020303" pitchFamily="18" charset="0"/>
                <a:ea typeface="Times New Roman"/>
                <a:cs typeface="Times New Roman"/>
                <a:sym typeface="Times New Roman"/>
              </a:rPr>
              <a:t>Transdisciplinary </a:t>
            </a:r>
            <a:r>
              <a:rPr lang="en" sz="2800" i="0" u="none" strike="noStrike" cap="none" dirty="0" smtClean="0">
                <a:solidFill>
                  <a:schemeClr val="dk1"/>
                </a:solidFill>
                <a:latin typeface="Georgia" panose="02040502050405020303" pitchFamily="18" charset="0"/>
                <a:ea typeface="Times New Roman"/>
                <a:cs typeface="Times New Roman"/>
                <a:sym typeface="Times New Roman"/>
              </a:rPr>
              <a:t>Play-Based Assessment</a:t>
            </a:r>
            <a:endParaRPr sz="2800" i="0" u="none" strike="noStrike" cap="none" dirty="0">
              <a:solidFill>
                <a:schemeClr val="dk1"/>
              </a:solidFill>
              <a:latin typeface="Georgia" panose="02040502050405020303" pitchFamily="18" charset="0"/>
              <a:ea typeface="Times New Roman"/>
              <a:cs typeface="Times New Roman"/>
              <a:sym typeface="Times New Roman"/>
            </a:endParaRPr>
          </a:p>
          <a:p>
            <a:pPr marL="365760" marR="0" lvl="0" indent="-152400" algn="l" rtl="0">
              <a:lnSpc>
                <a:spcPct val="90000"/>
              </a:lnSpc>
              <a:spcBef>
                <a:spcPts val="400"/>
              </a:spcBef>
              <a:spcAft>
                <a:spcPts val="0"/>
              </a:spcAft>
              <a:buClr>
                <a:schemeClr val="accent1"/>
              </a:buClr>
              <a:buSzPts val="1632"/>
              <a:buFont typeface="Noto Sans Symbols"/>
              <a:buNone/>
            </a:pPr>
            <a:endParaRPr sz="2800" i="0" u="none" strike="noStrike" cap="none" dirty="0">
              <a:solidFill>
                <a:schemeClr val="dk1"/>
              </a:solidFill>
              <a:latin typeface="Georgia" panose="02040502050405020303" pitchFamily="18" charset="0"/>
              <a:ea typeface="Times New Roman"/>
              <a:cs typeface="Times New Roman"/>
              <a:sym typeface="Times New Roman"/>
            </a:endParaRPr>
          </a:p>
        </p:txBody>
      </p:sp>
      <p:sp>
        <p:nvSpPr>
          <p:cNvPr id="321" name="Google Shape;321;p56"/>
          <p:cNvSpPr txBox="1">
            <a:spLocks noGrp="1"/>
          </p:cNvSpPr>
          <p:nvPr>
            <p:ph type="title"/>
          </p:nvPr>
        </p:nvSpPr>
        <p:spPr>
          <a:xfrm>
            <a:off x="311700" y="253436"/>
            <a:ext cx="85206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100"/>
              <a:buFont typeface="Arial"/>
              <a:buNone/>
            </a:pPr>
            <a:r>
              <a:rPr lang="en" sz="4400" b="0" i="0" u="none" strike="noStrike" cap="none" dirty="0">
                <a:solidFill>
                  <a:srgbClr val="000000"/>
                </a:solidFill>
                <a:latin typeface="Georgia" panose="02040502050405020303" pitchFamily="18" charset="0"/>
                <a:ea typeface="Times New Roman"/>
                <a:cs typeface="Times New Roman"/>
                <a:sym typeface="Times New Roman"/>
              </a:rPr>
              <a:t>Examples of CBA/CEAs </a:t>
            </a:r>
            <a:endParaRPr sz="4400" b="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26"/>
        <p:cNvGrpSpPr/>
        <p:nvPr/>
      </p:nvGrpSpPr>
      <p:grpSpPr>
        <a:xfrm>
          <a:off x="0" y="0"/>
          <a:ext cx="0" cy="0"/>
          <a:chOff x="0" y="0"/>
          <a:chExt cx="0" cy="0"/>
        </a:xfrm>
      </p:grpSpPr>
      <p:sp>
        <p:nvSpPr>
          <p:cNvPr id="327" name="Google Shape;327;p57"/>
          <p:cNvSpPr txBox="1">
            <a:spLocks noGrp="1"/>
          </p:cNvSpPr>
          <p:nvPr>
            <p:ph type="title"/>
          </p:nvPr>
        </p:nvSpPr>
        <p:spPr>
          <a:xfrm>
            <a:off x="383177" y="209007"/>
            <a:ext cx="8530046" cy="9614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folHlink"/>
              </a:buClr>
              <a:buSzPts val="2800"/>
              <a:buFont typeface="Arial"/>
              <a:buNone/>
            </a:pPr>
            <a:r>
              <a:rPr lang="en" sz="3600" b="0" dirty="0">
                <a:solidFill>
                  <a:srgbClr val="000000"/>
                </a:solidFill>
                <a:latin typeface="Georgia" panose="02040502050405020303" pitchFamily="18" charset="0"/>
                <a:ea typeface="Times New Roman"/>
                <a:cs typeface="Times New Roman"/>
                <a:sym typeface="Times New Roman"/>
              </a:rPr>
              <a:t>Administer </a:t>
            </a:r>
            <a:r>
              <a:rPr lang="en" sz="3600" b="0" dirty="0" smtClean="0">
                <a:solidFill>
                  <a:srgbClr val="000000"/>
                </a:solidFill>
                <a:latin typeface="Georgia" panose="02040502050405020303" pitchFamily="18" charset="0"/>
                <a:ea typeface="Times New Roman"/>
                <a:cs typeface="Times New Roman"/>
                <a:sym typeface="Times New Roman"/>
              </a:rPr>
              <a:t>Using Recommended </a:t>
            </a:r>
            <a:r>
              <a:rPr lang="en" sz="3600" b="0" dirty="0">
                <a:solidFill>
                  <a:srgbClr val="000000"/>
                </a:solidFill>
                <a:latin typeface="Georgia" panose="02040502050405020303" pitchFamily="18" charset="0"/>
                <a:ea typeface="Times New Roman"/>
                <a:cs typeface="Times New Roman"/>
                <a:sym typeface="Times New Roman"/>
              </a:rPr>
              <a:t>Practices </a:t>
            </a:r>
            <a:endParaRPr sz="3600" b="0" i="0" u="none" strike="noStrike" cap="none" dirty="0">
              <a:solidFill>
                <a:srgbClr val="000000"/>
              </a:solidFill>
              <a:latin typeface="Georgia" panose="02040502050405020303" pitchFamily="18" charset="0"/>
              <a:ea typeface="Times New Roman"/>
              <a:cs typeface="Times New Roman"/>
              <a:sym typeface="Times New Roman"/>
            </a:endParaRPr>
          </a:p>
        </p:txBody>
      </p:sp>
      <p:sp>
        <p:nvSpPr>
          <p:cNvPr id="329" name="Google Shape;329;p57"/>
          <p:cNvSpPr/>
          <p:nvPr/>
        </p:nvSpPr>
        <p:spPr>
          <a:xfrm>
            <a:off x="496389" y="1370748"/>
            <a:ext cx="4038600" cy="3394500"/>
          </a:xfrm>
          <a:prstGeom prst="rect">
            <a:avLst/>
          </a:prstGeom>
          <a:noFill/>
          <a:ln>
            <a:noFill/>
          </a:ln>
        </p:spPr>
        <p:txBody>
          <a:bodyPr spcFirstLastPara="1" wrap="square" lIns="91425" tIns="45700" rIns="91425" bIns="45700" anchor="t" anchorCtr="0">
            <a:noAutofit/>
          </a:bodyPr>
          <a:lstStyle/>
          <a:p>
            <a:pPr marL="457200" marR="0" lvl="0" indent="-228600" algn="l" rtl="0">
              <a:spcBef>
                <a:spcPts val="0"/>
              </a:spcBef>
              <a:spcAft>
                <a:spcPts val="0"/>
              </a:spcAft>
              <a:buClr>
                <a:schemeClr val="dk1"/>
              </a:buClr>
              <a:buSzPts val="2400"/>
              <a:buFont typeface="Arial" panose="020B0604020202020204" pitchFamily="34" charset="0"/>
              <a:buChar char="•"/>
            </a:pPr>
            <a:r>
              <a:rPr lang="en-US" sz="2800" i="0" strike="noStrike" cap="none" dirty="0" smtClean="0">
                <a:solidFill>
                  <a:schemeClr val="dk1"/>
                </a:solidFill>
                <a:latin typeface="Georgia" panose="02040502050405020303" pitchFamily="18" charset="0"/>
                <a:ea typeface="Times New Roman"/>
                <a:cs typeface="Times New Roman"/>
                <a:sym typeface="Times New Roman"/>
              </a:rPr>
              <a:t>Acceptability </a:t>
            </a:r>
            <a:endParaRPr lang="en-US" sz="2800" i="0" strike="noStrike" cap="none" dirty="0" smtClean="0">
              <a:solidFill>
                <a:srgbClr val="000000"/>
              </a:solidFill>
              <a:latin typeface="Georgia" panose="02040502050405020303" pitchFamily="18" charset="0"/>
              <a:ea typeface="Times New Roman"/>
              <a:cs typeface="Times New Roman"/>
              <a:sym typeface="Times New Roman"/>
            </a:endParaRPr>
          </a:p>
          <a:p>
            <a:pPr marL="457200" marR="0" lvl="0" indent="-228600" algn="l" rtl="0">
              <a:spcBef>
                <a:spcPts val="0"/>
              </a:spcBef>
              <a:spcAft>
                <a:spcPts val="0"/>
              </a:spcAft>
              <a:buClr>
                <a:schemeClr val="dk1"/>
              </a:buClr>
              <a:buSzPts val="2400"/>
              <a:buFont typeface="Arial" panose="020B0604020202020204" pitchFamily="34" charset="0"/>
              <a:buChar char="•"/>
            </a:pPr>
            <a:r>
              <a:rPr lang="en-US" sz="2800" i="0" strike="noStrike" cap="none" dirty="0" smtClean="0">
                <a:solidFill>
                  <a:schemeClr val="dk1"/>
                </a:solidFill>
                <a:latin typeface="Georgia" panose="02040502050405020303" pitchFamily="18" charset="0"/>
                <a:ea typeface="Times New Roman"/>
                <a:cs typeface="Times New Roman"/>
                <a:sym typeface="Times New Roman"/>
              </a:rPr>
              <a:t>Authenticity  </a:t>
            </a:r>
          </a:p>
          <a:p>
            <a:pPr marL="457200" marR="0" lvl="0" indent="-228600" algn="l" rtl="0">
              <a:spcBef>
                <a:spcPts val="0"/>
              </a:spcBef>
              <a:spcAft>
                <a:spcPts val="0"/>
              </a:spcAft>
              <a:buClr>
                <a:schemeClr val="dk1"/>
              </a:buClr>
              <a:buSzPts val="2400"/>
              <a:buFont typeface="Arial" panose="020B0604020202020204" pitchFamily="34" charset="0"/>
              <a:buChar char="•"/>
            </a:pPr>
            <a:r>
              <a:rPr lang="en-US" sz="2800" i="0" strike="noStrike" cap="none" dirty="0" smtClean="0">
                <a:solidFill>
                  <a:schemeClr val="dk1"/>
                </a:solidFill>
                <a:latin typeface="Georgia" panose="02040502050405020303" pitchFamily="18" charset="0"/>
                <a:ea typeface="Times New Roman"/>
                <a:cs typeface="Times New Roman"/>
                <a:sym typeface="Times New Roman"/>
              </a:rPr>
              <a:t>Collaboration </a:t>
            </a:r>
            <a:endParaRPr lang="en-US" sz="2800" i="0" strike="noStrike" cap="none" dirty="0" smtClean="0">
              <a:solidFill>
                <a:srgbClr val="000000"/>
              </a:solidFill>
              <a:latin typeface="Georgia" panose="02040502050405020303" pitchFamily="18" charset="0"/>
              <a:ea typeface="Times New Roman"/>
              <a:cs typeface="Times New Roman"/>
              <a:sym typeface="Times New Roman"/>
            </a:endParaRPr>
          </a:p>
          <a:p>
            <a:pPr marL="457200" marR="0" lvl="0" indent="-228600" algn="l" rtl="0">
              <a:spcBef>
                <a:spcPts val="0"/>
              </a:spcBef>
              <a:spcAft>
                <a:spcPts val="0"/>
              </a:spcAft>
              <a:buClr>
                <a:schemeClr val="dk1"/>
              </a:buClr>
              <a:buSzPts val="2400"/>
              <a:buFont typeface="Arial" panose="020B0604020202020204" pitchFamily="34" charset="0"/>
              <a:buChar char="•"/>
            </a:pPr>
            <a:r>
              <a:rPr lang="en-US" sz="2800" i="0" strike="noStrike" cap="none" dirty="0" smtClean="0">
                <a:solidFill>
                  <a:schemeClr val="dk1"/>
                </a:solidFill>
                <a:latin typeface="Georgia" panose="02040502050405020303" pitchFamily="18" charset="0"/>
                <a:ea typeface="Times New Roman"/>
                <a:cs typeface="Times New Roman"/>
                <a:sym typeface="Times New Roman"/>
              </a:rPr>
              <a:t>Evidence</a:t>
            </a:r>
          </a:p>
          <a:p>
            <a:pPr marL="457200" marR="0" lvl="0" indent="-228600" algn="l" rtl="0">
              <a:spcBef>
                <a:spcPts val="0"/>
              </a:spcBef>
              <a:spcAft>
                <a:spcPts val="0"/>
              </a:spcAft>
              <a:buClr>
                <a:schemeClr val="dk1"/>
              </a:buClr>
              <a:buSzPts val="2400"/>
              <a:buFont typeface="Arial" panose="020B0604020202020204" pitchFamily="34" charset="0"/>
              <a:buChar char="•"/>
            </a:pPr>
            <a:r>
              <a:rPr lang="en-US" sz="2800" i="0" strike="noStrike" cap="none" dirty="0" smtClean="0">
                <a:solidFill>
                  <a:schemeClr val="dk1"/>
                </a:solidFill>
                <a:latin typeface="Georgia" panose="02040502050405020303" pitchFamily="18" charset="0"/>
                <a:ea typeface="Times New Roman"/>
                <a:cs typeface="Times New Roman"/>
                <a:sym typeface="Times New Roman"/>
              </a:rPr>
              <a:t>Multi-factors</a:t>
            </a:r>
          </a:p>
          <a:p>
            <a:pPr marL="457200" marR="0" lvl="0" indent="-228600" algn="l" rtl="0">
              <a:spcBef>
                <a:spcPts val="0"/>
              </a:spcBef>
              <a:spcAft>
                <a:spcPts val="0"/>
              </a:spcAft>
              <a:buClr>
                <a:schemeClr val="dk1"/>
              </a:buClr>
              <a:buSzPts val="2400"/>
              <a:buFont typeface="Arial" panose="020B0604020202020204" pitchFamily="34" charset="0"/>
              <a:buChar char="•"/>
            </a:pPr>
            <a:r>
              <a:rPr lang="en-US" sz="2800" i="0" strike="noStrike" cap="none" dirty="0" smtClean="0">
                <a:solidFill>
                  <a:schemeClr val="dk1"/>
                </a:solidFill>
                <a:latin typeface="Georgia" panose="02040502050405020303" pitchFamily="18" charset="0"/>
                <a:ea typeface="Times New Roman"/>
                <a:cs typeface="Times New Roman"/>
                <a:sym typeface="Times New Roman"/>
              </a:rPr>
              <a:t>Sensitivity </a:t>
            </a:r>
            <a:endParaRPr lang="en-US" sz="2800" i="0" strike="noStrike" cap="none" dirty="0" smtClean="0">
              <a:solidFill>
                <a:srgbClr val="000000"/>
              </a:solidFill>
              <a:latin typeface="Georgia" panose="02040502050405020303" pitchFamily="18" charset="0"/>
              <a:ea typeface="Times New Roman"/>
              <a:cs typeface="Times New Roman"/>
              <a:sym typeface="Times New Roman"/>
            </a:endParaRPr>
          </a:p>
          <a:p>
            <a:pPr marL="457200" marR="0" lvl="0" indent="-228600" algn="l" rtl="0">
              <a:spcBef>
                <a:spcPts val="0"/>
              </a:spcBef>
              <a:spcAft>
                <a:spcPts val="0"/>
              </a:spcAft>
              <a:buClr>
                <a:schemeClr val="dk1"/>
              </a:buClr>
              <a:buSzPts val="2400"/>
              <a:buFont typeface="Arial" panose="020B0604020202020204" pitchFamily="34" charset="0"/>
              <a:buChar char="•"/>
            </a:pPr>
            <a:r>
              <a:rPr lang="en-US" sz="2800" i="0" strike="noStrike" cap="none" dirty="0" smtClean="0">
                <a:solidFill>
                  <a:schemeClr val="dk1"/>
                </a:solidFill>
                <a:latin typeface="Georgia" panose="02040502050405020303" pitchFamily="18" charset="0"/>
                <a:ea typeface="Times New Roman"/>
                <a:cs typeface="Times New Roman"/>
                <a:sym typeface="Times New Roman"/>
              </a:rPr>
              <a:t>Universality</a:t>
            </a:r>
            <a:endParaRPr lang="en-US" sz="2800" i="0" strike="noStrike" cap="none" dirty="0" smtClean="0">
              <a:solidFill>
                <a:srgbClr val="000000"/>
              </a:solidFill>
              <a:latin typeface="Georgia" panose="02040502050405020303" pitchFamily="18" charset="0"/>
              <a:ea typeface="Times New Roman"/>
              <a:cs typeface="Times New Roman"/>
              <a:sym typeface="Times New Roman"/>
            </a:endParaRPr>
          </a:p>
          <a:p>
            <a:pPr marL="457200" marR="0" lvl="0" indent="-228600" algn="l" rtl="0">
              <a:spcBef>
                <a:spcPts val="0"/>
              </a:spcBef>
              <a:spcAft>
                <a:spcPts val="0"/>
              </a:spcAft>
              <a:buClr>
                <a:schemeClr val="dk1"/>
              </a:buClr>
              <a:buSzPts val="2400"/>
              <a:buFont typeface="Arial" panose="020B0604020202020204" pitchFamily="34" charset="0"/>
              <a:buChar char="•"/>
            </a:pPr>
            <a:r>
              <a:rPr lang="en-US" sz="2800" i="0" strike="noStrike" cap="none" dirty="0" smtClean="0">
                <a:solidFill>
                  <a:schemeClr val="dk1"/>
                </a:solidFill>
                <a:latin typeface="Georgia" panose="02040502050405020303" pitchFamily="18" charset="0"/>
                <a:ea typeface="Times New Roman"/>
                <a:cs typeface="Times New Roman"/>
                <a:sym typeface="Times New Roman"/>
              </a:rPr>
              <a:t>Utility </a:t>
            </a:r>
            <a:endParaRPr lang="en-US" sz="2800" i="0" strike="noStrike" cap="none" dirty="0">
              <a:solidFill>
                <a:schemeClr val="dk1"/>
              </a:solidFill>
              <a:latin typeface="Georgia" panose="02040502050405020303" pitchFamily="18" charset="0"/>
              <a:ea typeface="Times New Roman"/>
              <a:cs typeface="Times New Roman"/>
              <a:sym typeface="Times New Roman"/>
            </a:endParaRPr>
          </a:p>
        </p:txBody>
      </p:sp>
      <p:pic>
        <p:nvPicPr>
          <p:cNvPr id="328" name="Google Shape;328;p57" descr="Image of book"/>
          <p:cNvPicPr preferRelativeResize="0">
            <a:picLocks noGrp="1"/>
          </p:cNvPicPr>
          <p:nvPr>
            <p:ph type="body" idx="1"/>
          </p:nvPr>
        </p:nvPicPr>
        <p:blipFill rotWithShape="1">
          <a:blip r:embed="rId3">
            <a:alphaModFix/>
          </a:blip>
          <a:srcRect/>
          <a:stretch/>
        </p:blipFill>
        <p:spPr>
          <a:xfrm>
            <a:off x="4761412" y="1475250"/>
            <a:ext cx="3168300" cy="33945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34"/>
        <p:cNvGrpSpPr/>
        <p:nvPr/>
      </p:nvGrpSpPr>
      <p:grpSpPr>
        <a:xfrm>
          <a:off x="0" y="0"/>
          <a:ext cx="0" cy="0"/>
          <a:chOff x="0" y="0"/>
          <a:chExt cx="0" cy="0"/>
        </a:xfrm>
      </p:grpSpPr>
      <p:sp>
        <p:nvSpPr>
          <p:cNvPr id="335" name="Google Shape;335;p58"/>
          <p:cNvSpPr txBox="1">
            <a:spLocks noGrp="1"/>
          </p:cNvSpPr>
          <p:nvPr>
            <p:ph type="body" idx="1"/>
          </p:nvPr>
        </p:nvSpPr>
        <p:spPr>
          <a:xfrm>
            <a:off x="67860" y="1335996"/>
            <a:ext cx="8520600" cy="3305673"/>
          </a:xfrm>
          <a:prstGeom prst="rect">
            <a:avLst/>
          </a:prstGeom>
          <a:noFill/>
          <a:ln>
            <a:noFill/>
          </a:ln>
        </p:spPr>
        <p:txBody>
          <a:bodyPr spcFirstLastPara="1" wrap="square" lIns="91425" tIns="45700" rIns="91425" bIns="45700" anchor="t" anchorCtr="0">
            <a:noAutofit/>
          </a:bodyPr>
          <a:lstStyle/>
          <a:p>
            <a:pPr marR="0" lvl="0" indent="-228600" algn="l" rtl="0">
              <a:lnSpc>
                <a:spcPct val="100000"/>
              </a:lnSpc>
              <a:spcBef>
                <a:spcPts val="0"/>
              </a:spcBef>
              <a:spcAft>
                <a:spcPts val="0"/>
              </a:spcAft>
              <a:buClr>
                <a:schemeClr val="dk1"/>
              </a:buClr>
              <a:buSzPts val="2700"/>
              <a:buFont typeface="Arial" panose="020B0604020202020204" pitchFamily="34" charset="0"/>
              <a:buChar char="•"/>
            </a:pPr>
            <a:r>
              <a:rPr lang="en" sz="3200" i="0" u="none" strike="noStrike" cap="none" dirty="0">
                <a:solidFill>
                  <a:schemeClr val="dk1"/>
                </a:solidFill>
                <a:latin typeface="Georgia" panose="02040502050405020303" pitchFamily="18" charset="0"/>
                <a:ea typeface="Times New Roman"/>
                <a:cs typeface="Times New Roman"/>
                <a:sym typeface="Times New Roman"/>
              </a:rPr>
              <a:t>Review the CBA/CEA on your </a:t>
            </a:r>
            <a:r>
              <a:rPr lang="en" sz="3200" i="0" u="none" strike="noStrike" cap="none" dirty="0" smtClean="0">
                <a:solidFill>
                  <a:schemeClr val="dk1"/>
                </a:solidFill>
                <a:latin typeface="Georgia" panose="02040502050405020303" pitchFamily="18" charset="0"/>
                <a:ea typeface="Times New Roman"/>
                <a:cs typeface="Times New Roman"/>
                <a:sym typeface="Times New Roman"/>
              </a:rPr>
              <a:t>table</a:t>
            </a:r>
          </a:p>
          <a:p>
            <a:pPr marR="0" lvl="0" indent="-228600" algn="l" rtl="0">
              <a:lnSpc>
                <a:spcPct val="100000"/>
              </a:lnSpc>
              <a:spcBef>
                <a:spcPts val="0"/>
              </a:spcBef>
              <a:spcAft>
                <a:spcPts val="0"/>
              </a:spcAft>
              <a:buClr>
                <a:schemeClr val="dk1"/>
              </a:buClr>
              <a:buSzPts val="2700"/>
              <a:buFont typeface="Arial" panose="020B0604020202020204" pitchFamily="34" charset="0"/>
              <a:buChar char="•"/>
            </a:pPr>
            <a:endParaRPr sz="1400" dirty="0">
              <a:latin typeface="Georgia" panose="02040502050405020303" pitchFamily="18" charset="0"/>
              <a:ea typeface="Times New Roman"/>
              <a:cs typeface="Times New Roman"/>
              <a:sym typeface="Times New Roman"/>
            </a:endParaRPr>
          </a:p>
          <a:p>
            <a:pPr marR="0" lvl="0" indent="-228600" algn="l" rtl="0">
              <a:lnSpc>
                <a:spcPct val="100000"/>
              </a:lnSpc>
              <a:spcBef>
                <a:spcPts val="400"/>
              </a:spcBef>
              <a:spcAft>
                <a:spcPts val="0"/>
              </a:spcAft>
              <a:buClr>
                <a:schemeClr val="dk1"/>
              </a:buClr>
              <a:buSzPts val="2700"/>
              <a:buFont typeface="Arial" panose="020B0604020202020204" pitchFamily="34" charset="0"/>
              <a:buChar char="•"/>
            </a:pPr>
            <a:r>
              <a:rPr lang="en" sz="3200" i="0" u="none" strike="noStrike" cap="none" dirty="0">
                <a:solidFill>
                  <a:schemeClr val="dk1"/>
                </a:solidFill>
                <a:latin typeface="Georgia" panose="02040502050405020303" pitchFamily="18" charset="0"/>
                <a:ea typeface="Times New Roman"/>
                <a:cs typeface="Times New Roman"/>
                <a:sym typeface="Times New Roman"/>
              </a:rPr>
              <a:t>Refer to the </a:t>
            </a:r>
            <a:r>
              <a:rPr lang="en" sz="3200" i="1" strike="noStrike" cap="none" dirty="0">
                <a:solidFill>
                  <a:schemeClr val="dk1"/>
                </a:solidFill>
                <a:latin typeface="Georgia" panose="02040502050405020303" pitchFamily="18" charset="0"/>
                <a:ea typeface="Times New Roman"/>
                <a:cs typeface="Times New Roman"/>
                <a:sym typeface="Times New Roman"/>
              </a:rPr>
              <a:t>LINKing</a:t>
            </a:r>
            <a:r>
              <a:rPr lang="en" sz="3200" i="0" u="none" strike="noStrike" cap="none" dirty="0">
                <a:solidFill>
                  <a:schemeClr val="dk1"/>
                </a:solidFill>
                <a:latin typeface="Georgia" panose="02040502050405020303" pitchFamily="18" charset="0"/>
                <a:ea typeface="Times New Roman"/>
                <a:cs typeface="Times New Roman"/>
                <a:sym typeface="Times New Roman"/>
              </a:rPr>
              <a:t> book and find the</a:t>
            </a:r>
            <a:r>
              <a:rPr lang="en" sz="3200" dirty="0">
                <a:solidFill>
                  <a:schemeClr val="dk1"/>
                </a:solidFill>
                <a:latin typeface="Georgia" panose="02040502050405020303" pitchFamily="18" charset="0"/>
                <a:ea typeface="Times New Roman"/>
                <a:cs typeface="Times New Roman"/>
                <a:sym typeface="Times New Roman"/>
              </a:rPr>
              <a:t> page with information about the assessment on your </a:t>
            </a:r>
            <a:r>
              <a:rPr lang="en" sz="3200" dirty="0" smtClean="0">
                <a:solidFill>
                  <a:schemeClr val="dk1"/>
                </a:solidFill>
                <a:latin typeface="Georgia" panose="02040502050405020303" pitchFamily="18" charset="0"/>
                <a:ea typeface="Times New Roman"/>
                <a:cs typeface="Times New Roman"/>
                <a:sym typeface="Times New Roman"/>
              </a:rPr>
              <a:t>table</a:t>
            </a:r>
          </a:p>
          <a:p>
            <a:pPr marR="0" lvl="0" indent="-228600" algn="l" rtl="0">
              <a:lnSpc>
                <a:spcPct val="100000"/>
              </a:lnSpc>
              <a:spcBef>
                <a:spcPts val="400"/>
              </a:spcBef>
              <a:spcAft>
                <a:spcPts val="0"/>
              </a:spcAft>
              <a:buClr>
                <a:schemeClr val="dk1"/>
              </a:buClr>
              <a:buSzPts val="2700"/>
              <a:buFont typeface="Arial" panose="020B0604020202020204" pitchFamily="34" charset="0"/>
              <a:buChar char="•"/>
            </a:pPr>
            <a:endParaRPr sz="1400" dirty="0">
              <a:latin typeface="Georgia" panose="02040502050405020303" pitchFamily="18" charset="0"/>
              <a:ea typeface="Times New Roman"/>
              <a:cs typeface="Times New Roman"/>
              <a:sym typeface="Times New Roman"/>
            </a:endParaRPr>
          </a:p>
          <a:p>
            <a:pPr marR="0" lvl="0" indent="-228600" algn="l" rtl="0">
              <a:lnSpc>
                <a:spcPct val="100000"/>
              </a:lnSpc>
              <a:spcBef>
                <a:spcPts val="1000"/>
              </a:spcBef>
              <a:spcAft>
                <a:spcPts val="0"/>
              </a:spcAft>
              <a:buClr>
                <a:schemeClr val="dk1"/>
              </a:buClr>
              <a:buSzPts val="2700"/>
              <a:buFont typeface="Arial" panose="020B0604020202020204" pitchFamily="34" charset="0"/>
              <a:buChar char="•"/>
            </a:pPr>
            <a:r>
              <a:rPr lang="en" sz="3200" i="0" u="none" strike="noStrike" cap="none" dirty="0">
                <a:solidFill>
                  <a:schemeClr val="dk1"/>
                </a:solidFill>
                <a:latin typeface="Georgia" panose="02040502050405020303" pitchFamily="18" charset="0"/>
                <a:ea typeface="Times New Roman"/>
                <a:cs typeface="Times New Roman"/>
                <a:sym typeface="Times New Roman"/>
              </a:rPr>
              <a:t>Complete the </a:t>
            </a:r>
            <a:r>
              <a:rPr lang="en" sz="3200" i="1" u="none" strike="noStrike" cap="none" dirty="0">
                <a:solidFill>
                  <a:schemeClr val="dk1"/>
                </a:solidFill>
                <a:latin typeface="Georgia" panose="02040502050405020303" pitchFamily="18" charset="0"/>
                <a:ea typeface="Times New Roman"/>
                <a:cs typeface="Times New Roman"/>
                <a:sym typeface="Times New Roman"/>
              </a:rPr>
              <a:t>Assessment Chart </a:t>
            </a:r>
            <a:r>
              <a:rPr lang="en" sz="3200" i="1" u="none" strike="noStrike" cap="none" dirty="0" smtClean="0">
                <a:solidFill>
                  <a:schemeClr val="dk1"/>
                </a:solidFill>
                <a:latin typeface="Georgia" panose="02040502050405020303" pitchFamily="18" charset="0"/>
                <a:ea typeface="Times New Roman"/>
                <a:cs typeface="Times New Roman"/>
                <a:sym typeface="Times New Roman"/>
              </a:rPr>
              <a:t>Handout</a:t>
            </a:r>
            <a:endParaRPr sz="3200" dirty="0">
              <a:latin typeface="Georgia" panose="02040502050405020303" pitchFamily="18" charset="0"/>
              <a:ea typeface="Times New Roman"/>
              <a:cs typeface="Times New Roman"/>
              <a:sym typeface="Times New Roman"/>
            </a:endParaRPr>
          </a:p>
        </p:txBody>
      </p:sp>
      <p:sp>
        <p:nvSpPr>
          <p:cNvPr id="336" name="Google Shape;336;p58"/>
          <p:cNvSpPr txBox="1">
            <a:spLocks noGrp="1"/>
          </p:cNvSpPr>
          <p:nvPr>
            <p:ph type="title"/>
          </p:nvPr>
        </p:nvSpPr>
        <p:spPr>
          <a:xfrm>
            <a:off x="311700" y="296979"/>
            <a:ext cx="85206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90"/>
              <a:buFont typeface="Arial"/>
              <a:buNone/>
            </a:pPr>
            <a:r>
              <a:rPr lang="en" sz="4400" i="0" u="none" strike="noStrike" cap="none" dirty="0">
                <a:solidFill>
                  <a:srgbClr val="000000"/>
                </a:solidFill>
                <a:latin typeface="Georgia" panose="02040502050405020303" pitchFamily="18" charset="0"/>
                <a:ea typeface="Times New Roman"/>
                <a:cs typeface="Times New Roman"/>
                <a:sym typeface="Times New Roman"/>
              </a:rPr>
              <a:t>Let’s </a:t>
            </a:r>
            <a:r>
              <a:rPr lang="en" sz="4400" dirty="0" smtClean="0">
                <a:solidFill>
                  <a:srgbClr val="000000"/>
                </a:solidFill>
                <a:latin typeface="Georgia" panose="02040502050405020303" pitchFamily="18" charset="0"/>
                <a:ea typeface="Times New Roman"/>
                <a:cs typeface="Times New Roman"/>
                <a:sym typeface="Times New Roman"/>
              </a:rPr>
              <a:t>R</a:t>
            </a:r>
            <a:r>
              <a:rPr lang="en" sz="4400" i="0" u="none" strike="noStrike" cap="none" dirty="0" smtClean="0">
                <a:solidFill>
                  <a:srgbClr val="000000"/>
                </a:solidFill>
                <a:latin typeface="Georgia" panose="02040502050405020303" pitchFamily="18" charset="0"/>
                <a:ea typeface="Times New Roman"/>
                <a:cs typeface="Times New Roman"/>
                <a:sym typeface="Times New Roman"/>
              </a:rPr>
              <a:t>eview</a:t>
            </a:r>
            <a:r>
              <a:rPr lang="en" sz="4400" dirty="0" smtClean="0">
                <a:solidFill>
                  <a:srgbClr val="000000"/>
                </a:solidFill>
                <a:latin typeface="Georgia" panose="02040502050405020303" pitchFamily="18" charset="0"/>
                <a:ea typeface="Times New Roman"/>
                <a:cs typeface="Times New Roman"/>
                <a:sym typeface="Times New Roman"/>
              </a:rPr>
              <a:t> </a:t>
            </a:r>
            <a:r>
              <a:rPr lang="en" sz="4400" dirty="0">
                <a:solidFill>
                  <a:srgbClr val="000000"/>
                </a:solidFill>
                <a:latin typeface="Georgia" panose="02040502050405020303" pitchFamily="18" charset="0"/>
                <a:ea typeface="Times New Roman"/>
                <a:cs typeface="Times New Roman"/>
                <a:sym typeface="Times New Roman"/>
              </a:rPr>
              <a:t>A</a:t>
            </a:r>
            <a:r>
              <a:rPr lang="en" sz="4400" i="0" u="none" strike="noStrike" cap="none" dirty="0">
                <a:solidFill>
                  <a:srgbClr val="000000"/>
                </a:solidFill>
                <a:latin typeface="Georgia" panose="02040502050405020303" pitchFamily="18" charset="0"/>
                <a:ea typeface="Times New Roman"/>
                <a:cs typeface="Times New Roman"/>
                <a:sym typeface="Times New Roman"/>
              </a:rPr>
              <a:t>ssessments</a:t>
            </a:r>
            <a:endParaRPr sz="4400" i="0" u="none" strike="noStrike" cap="none"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41"/>
        <p:cNvGrpSpPr/>
        <p:nvPr/>
      </p:nvGrpSpPr>
      <p:grpSpPr>
        <a:xfrm>
          <a:off x="0" y="0"/>
          <a:ext cx="0" cy="0"/>
          <a:chOff x="0" y="0"/>
          <a:chExt cx="0" cy="0"/>
        </a:xfrm>
      </p:grpSpPr>
      <p:sp>
        <p:nvSpPr>
          <p:cNvPr id="342" name="Google Shape;342;p59"/>
          <p:cNvSpPr txBox="1">
            <a:spLocks noGrp="1"/>
          </p:cNvSpPr>
          <p:nvPr>
            <p:ph type="body" idx="1"/>
          </p:nvPr>
        </p:nvSpPr>
        <p:spPr>
          <a:xfrm>
            <a:off x="311700" y="1262742"/>
            <a:ext cx="8520600" cy="3648891"/>
          </a:xfrm>
          <a:prstGeom prst="rect">
            <a:avLst/>
          </a:prstGeom>
          <a:noFill/>
          <a:ln>
            <a:noFill/>
          </a:ln>
        </p:spPr>
        <p:txBody>
          <a:bodyPr spcFirstLastPara="1" wrap="square" lIns="91425" tIns="45700" rIns="91425" bIns="45700" anchor="t" anchorCtr="0">
            <a:noAutofit/>
          </a:bodyPr>
          <a:lstStyle/>
          <a:p>
            <a:pPr marR="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3200" i="0" u="none" strike="noStrike" cap="none" dirty="0" smtClean="0">
                <a:solidFill>
                  <a:srgbClr val="000000"/>
                </a:solidFill>
                <a:latin typeface="Georgia" panose="02040502050405020303" pitchFamily="18" charset="0"/>
                <a:ea typeface="Times New Roman"/>
                <a:cs typeface="Times New Roman"/>
                <a:sym typeface="Times New Roman"/>
              </a:rPr>
              <a:t>Non-verbal</a:t>
            </a:r>
          </a:p>
          <a:p>
            <a:pPr marR="0" lvl="0" indent="-228600" algn="l" rtl="0">
              <a:lnSpc>
                <a:spcPct val="100000"/>
              </a:lnSpc>
              <a:spcBef>
                <a:spcPts val="0"/>
              </a:spcBef>
              <a:spcAft>
                <a:spcPts val="0"/>
              </a:spcAft>
              <a:buClr>
                <a:srgbClr val="000000"/>
              </a:buClr>
              <a:buSzPct val="100000"/>
              <a:buFont typeface="Arial" panose="020B0604020202020204" pitchFamily="34" charset="0"/>
              <a:buChar char="•"/>
            </a:pPr>
            <a:endParaRPr sz="1200" dirty="0">
              <a:solidFill>
                <a:srgbClr val="000000"/>
              </a:solidFill>
              <a:latin typeface="Georgia" panose="02040502050405020303" pitchFamily="18" charset="0"/>
              <a:ea typeface="Times New Roman"/>
              <a:cs typeface="Times New Roman"/>
              <a:sym typeface="Times New Roman"/>
            </a:endParaRPr>
          </a:p>
          <a:p>
            <a:pPr marR="0" lvl="0" indent="-228600" algn="l" rtl="0">
              <a:lnSpc>
                <a:spcPct val="100000"/>
              </a:lnSpc>
              <a:spcBef>
                <a:spcPts val="400"/>
              </a:spcBef>
              <a:spcAft>
                <a:spcPts val="0"/>
              </a:spcAft>
              <a:buClr>
                <a:srgbClr val="000000"/>
              </a:buClr>
              <a:buSzPct val="100000"/>
              <a:buFont typeface="Arial" panose="020B0604020202020204" pitchFamily="34" charset="0"/>
              <a:buChar char="•"/>
            </a:pPr>
            <a:r>
              <a:rPr lang="en" sz="3200" i="0" u="none" strike="noStrike" cap="none" dirty="0" smtClean="0">
                <a:solidFill>
                  <a:srgbClr val="000000"/>
                </a:solidFill>
                <a:latin typeface="Georgia" panose="02040502050405020303" pitchFamily="18" charset="0"/>
                <a:ea typeface="Times New Roman"/>
                <a:cs typeface="Times New Roman"/>
                <a:sym typeface="Times New Roman"/>
              </a:rPr>
              <a:t>Blind</a:t>
            </a:r>
          </a:p>
          <a:p>
            <a:pPr marR="0" lvl="0" indent="-228600" algn="l" rtl="0">
              <a:lnSpc>
                <a:spcPct val="100000"/>
              </a:lnSpc>
              <a:spcBef>
                <a:spcPts val="400"/>
              </a:spcBef>
              <a:spcAft>
                <a:spcPts val="0"/>
              </a:spcAft>
              <a:buClr>
                <a:srgbClr val="000000"/>
              </a:buClr>
              <a:buSzPct val="100000"/>
              <a:buFont typeface="Arial" panose="020B0604020202020204" pitchFamily="34" charset="0"/>
              <a:buChar char="•"/>
            </a:pPr>
            <a:endParaRPr lang="en-US" sz="1200" dirty="0" smtClean="0">
              <a:solidFill>
                <a:srgbClr val="000000"/>
              </a:solidFill>
              <a:latin typeface="Georgia" panose="02040502050405020303" pitchFamily="18" charset="0"/>
              <a:ea typeface="Times New Roman"/>
              <a:cs typeface="Times New Roman"/>
              <a:sym typeface="Times New Roman"/>
            </a:endParaRPr>
          </a:p>
          <a:p>
            <a:pPr marR="0" lvl="0" indent="-228600" algn="l" rtl="0">
              <a:lnSpc>
                <a:spcPct val="100000"/>
              </a:lnSpc>
              <a:spcBef>
                <a:spcPts val="400"/>
              </a:spcBef>
              <a:spcAft>
                <a:spcPts val="0"/>
              </a:spcAft>
              <a:buClr>
                <a:srgbClr val="000000"/>
              </a:buClr>
              <a:buSzPct val="100000"/>
              <a:buFont typeface="Arial" panose="020B0604020202020204" pitchFamily="34" charset="0"/>
              <a:buChar char="•"/>
            </a:pPr>
            <a:r>
              <a:rPr lang="en" sz="3200" i="0" u="none" strike="noStrike" cap="none" dirty="0" smtClean="0">
                <a:solidFill>
                  <a:srgbClr val="000000"/>
                </a:solidFill>
                <a:latin typeface="Georgia" panose="02040502050405020303" pitchFamily="18" charset="0"/>
                <a:ea typeface="Times New Roman"/>
                <a:cs typeface="Times New Roman"/>
                <a:sym typeface="Times New Roman"/>
              </a:rPr>
              <a:t>Significant </a:t>
            </a:r>
            <a:r>
              <a:rPr lang="en" sz="3200" i="0" u="none" strike="noStrike" cap="none" dirty="0">
                <a:solidFill>
                  <a:srgbClr val="000000"/>
                </a:solidFill>
                <a:latin typeface="Georgia" panose="02040502050405020303" pitchFamily="18" charset="0"/>
                <a:ea typeface="Times New Roman"/>
                <a:cs typeface="Times New Roman"/>
                <a:sym typeface="Times New Roman"/>
              </a:rPr>
              <a:t>cognitive </a:t>
            </a:r>
            <a:r>
              <a:rPr lang="en" sz="3200" i="0" u="none" strike="noStrike" cap="none" dirty="0" smtClean="0">
                <a:solidFill>
                  <a:srgbClr val="000000"/>
                </a:solidFill>
                <a:latin typeface="Georgia" panose="02040502050405020303" pitchFamily="18" charset="0"/>
                <a:ea typeface="Times New Roman"/>
                <a:cs typeface="Times New Roman"/>
                <a:sym typeface="Times New Roman"/>
              </a:rPr>
              <a:t>impairments</a:t>
            </a:r>
          </a:p>
          <a:p>
            <a:pPr marR="0" lvl="0" indent="-228600" algn="l" rtl="0">
              <a:lnSpc>
                <a:spcPct val="100000"/>
              </a:lnSpc>
              <a:spcBef>
                <a:spcPts val="400"/>
              </a:spcBef>
              <a:spcAft>
                <a:spcPts val="0"/>
              </a:spcAft>
              <a:buClr>
                <a:srgbClr val="000000"/>
              </a:buClr>
              <a:buSzPct val="100000"/>
              <a:buFont typeface="Arial" panose="020B0604020202020204" pitchFamily="34" charset="0"/>
              <a:buChar char="•"/>
            </a:pPr>
            <a:endParaRPr sz="1200" dirty="0">
              <a:solidFill>
                <a:srgbClr val="000000"/>
              </a:solidFill>
              <a:latin typeface="Georgia" panose="02040502050405020303" pitchFamily="18" charset="0"/>
              <a:ea typeface="Times New Roman"/>
              <a:cs typeface="Times New Roman"/>
              <a:sym typeface="Times New Roman"/>
            </a:endParaRPr>
          </a:p>
          <a:p>
            <a:pPr marR="0" lvl="0" indent="-228600" algn="l" rtl="0">
              <a:lnSpc>
                <a:spcPct val="100000"/>
              </a:lnSpc>
              <a:spcBef>
                <a:spcPts val="400"/>
              </a:spcBef>
              <a:spcAft>
                <a:spcPts val="0"/>
              </a:spcAft>
              <a:buClr>
                <a:srgbClr val="000000"/>
              </a:buClr>
              <a:buSzPct val="100000"/>
              <a:buFont typeface="Arial" panose="020B0604020202020204" pitchFamily="34" charset="0"/>
              <a:buChar char="•"/>
            </a:pPr>
            <a:r>
              <a:rPr lang="en" sz="3200" i="0" u="none" strike="noStrike" cap="none" dirty="0">
                <a:solidFill>
                  <a:srgbClr val="000000"/>
                </a:solidFill>
                <a:latin typeface="Georgia" panose="02040502050405020303" pitchFamily="18" charset="0"/>
                <a:ea typeface="Times New Roman"/>
                <a:cs typeface="Times New Roman"/>
                <a:sym typeface="Times New Roman"/>
              </a:rPr>
              <a:t>Deaf or hard of </a:t>
            </a:r>
            <a:r>
              <a:rPr lang="en" sz="3200" i="0" u="none" strike="noStrike" cap="none" dirty="0" smtClean="0">
                <a:solidFill>
                  <a:srgbClr val="000000"/>
                </a:solidFill>
                <a:latin typeface="Georgia" panose="02040502050405020303" pitchFamily="18" charset="0"/>
                <a:ea typeface="Times New Roman"/>
                <a:cs typeface="Times New Roman"/>
                <a:sym typeface="Times New Roman"/>
              </a:rPr>
              <a:t>hearing</a:t>
            </a:r>
          </a:p>
          <a:p>
            <a:pPr marR="0" lvl="0" indent="-228600" algn="l" rtl="0">
              <a:lnSpc>
                <a:spcPct val="100000"/>
              </a:lnSpc>
              <a:spcBef>
                <a:spcPts val="400"/>
              </a:spcBef>
              <a:spcAft>
                <a:spcPts val="0"/>
              </a:spcAft>
              <a:buClr>
                <a:srgbClr val="000000"/>
              </a:buClr>
              <a:buSzPct val="100000"/>
              <a:buFont typeface="Arial" panose="020B0604020202020204" pitchFamily="34" charset="0"/>
              <a:buChar char="•"/>
            </a:pPr>
            <a:endParaRPr sz="1200" dirty="0">
              <a:solidFill>
                <a:srgbClr val="000000"/>
              </a:solidFill>
              <a:latin typeface="Georgia" panose="02040502050405020303" pitchFamily="18" charset="0"/>
              <a:ea typeface="Times New Roman"/>
              <a:cs typeface="Times New Roman"/>
              <a:sym typeface="Times New Roman"/>
            </a:endParaRPr>
          </a:p>
          <a:p>
            <a:pPr marR="0" lvl="0" indent="-228600" algn="l" rtl="0">
              <a:lnSpc>
                <a:spcPct val="100000"/>
              </a:lnSpc>
              <a:spcBef>
                <a:spcPts val="400"/>
              </a:spcBef>
              <a:spcAft>
                <a:spcPts val="0"/>
              </a:spcAft>
              <a:buClr>
                <a:srgbClr val="000000"/>
              </a:buClr>
              <a:buSzPct val="100000"/>
              <a:buFont typeface="Arial" panose="020B0604020202020204" pitchFamily="34" charset="0"/>
              <a:buChar char="•"/>
            </a:pPr>
            <a:r>
              <a:rPr lang="en" sz="3200" i="0" u="none" strike="noStrike" cap="none" dirty="0">
                <a:solidFill>
                  <a:srgbClr val="000000"/>
                </a:solidFill>
                <a:latin typeface="Georgia" panose="02040502050405020303" pitchFamily="18" charset="0"/>
                <a:ea typeface="Times New Roman"/>
                <a:cs typeface="Times New Roman"/>
                <a:sym typeface="Times New Roman"/>
              </a:rPr>
              <a:t>Limited gross and fine motor ability</a:t>
            </a:r>
            <a:endParaRPr sz="3200" dirty="0">
              <a:solidFill>
                <a:srgbClr val="000000"/>
              </a:solidFill>
              <a:latin typeface="Georgia" panose="02040502050405020303" pitchFamily="18" charset="0"/>
              <a:ea typeface="Times New Roman"/>
              <a:cs typeface="Times New Roman"/>
              <a:sym typeface="Times New Roman"/>
            </a:endParaRPr>
          </a:p>
          <a:p>
            <a:pPr marL="365760" marR="0" lvl="0" indent="-139446" algn="l" rtl="0">
              <a:lnSpc>
                <a:spcPct val="100000"/>
              </a:lnSpc>
              <a:spcBef>
                <a:spcPts val="400"/>
              </a:spcBef>
              <a:spcAft>
                <a:spcPts val="0"/>
              </a:spcAft>
              <a:buClr>
                <a:schemeClr val="accent1"/>
              </a:buClr>
              <a:buSzPts val="1836"/>
              <a:buFont typeface="Noto Sans Symbols"/>
              <a:buNone/>
            </a:pPr>
            <a:endParaRPr sz="2700" b="0" i="0" u="none" strike="noStrike" cap="none" dirty="0">
              <a:solidFill>
                <a:schemeClr val="dk1"/>
              </a:solidFill>
              <a:latin typeface="Georgia" panose="02040502050405020303" pitchFamily="18" charset="0"/>
              <a:sym typeface="Arial"/>
            </a:endParaRPr>
          </a:p>
        </p:txBody>
      </p:sp>
      <p:sp>
        <p:nvSpPr>
          <p:cNvPr id="343" name="Google Shape;343;p59"/>
          <p:cNvSpPr txBox="1">
            <a:spLocks noGrp="1"/>
          </p:cNvSpPr>
          <p:nvPr>
            <p:ph type="title"/>
          </p:nvPr>
        </p:nvSpPr>
        <p:spPr>
          <a:xfrm>
            <a:off x="311700" y="161365"/>
            <a:ext cx="8520600" cy="856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90"/>
              <a:buFont typeface="Arial Black"/>
              <a:buNone/>
            </a:pPr>
            <a:r>
              <a:rPr lang="en" sz="4000" dirty="0">
                <a:solidFill>
                  <a:srgbClr val="000000"/>
                </a:solidFill>
                <a:latin typeface="Georgia" panose="02040502050405020303" pitchFamily="18" charset="0"/>
                <a:ea typeface="Times New Roman"/>
                <a:cs typeface="Times New Roman"/>
                <a:sym typeface="Times New Roman"/>
              </a:rPr>
              <a:t>Children with Significant Disabilities</a:t>
            </a:r>
            <a:r>
              <a:rPr lang="en" sz="4000" b="1" i="0" u="none" strike="noStrike" cap="none" dirty="0">
                <a:solidFill>
                  <a:srgbClr val="000000"/>
                </a:solidFill>
                <a:latin typeface="Georgia" panose="02040502050405020303" pitchFamily="18" charset="0"/>
                <a:ea typeface="Arial Black"/>
                <a:cs typeface="Arial Black"/>
                <a:sym typeface="Arial Black"/>
              </a:rPr>
              <a:t> </a:t>
            </a:r>
            <a:endParaRPr sz="4000" b="1" i="0" u="none" strike="noStrike" cap="none" dirty="0">
              <a:solidFill>
                <a:srgbClr val="000000"/>
              </a:solidFill>
              <a:latin typeface="Georgia" panose="02040502050405020303" pitchFamily="18" charset="0"/>
              <a:ea typeface="Arial Black"/>
              <a:cs typeface="Arial Black"/>
              <a:sym typeface="Arial Black"/>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47"/>
        <p:cNvGrpSpPr/>
        <p:nvPr/>
      </p:nvGrpSpPr>
      <p:grpSpPr>
        <a:xfrm>
          <a:off x="0" y="0"/>
          <a:ext cx="0" cy="0"/>
          <a:chOff x="0" y="0"/>
          <a:chExt cx="0" cy="0"/>
        </a:xfrm>
      </p:grpSpPr>
      <p:sp>
        <p:nvSpPr>
          <p:cNvPr id="348" name="Google Shape;348;p60"/>
          <p:cNvSpPr txBox="1">
            <a:spLocks noGrp="1"/>
          </p:cNvSpPr>
          <p:nvPr>
            <p:ph type="title"/>
          </p:nvPr>
        </p:nvSpPr>
        <p:spPr>
          <a:xfrm>
            <a:off x="311700" y="340523"/>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smtClean="0">
                <a:latin typeface="Georgia" panose="02040502050405020303" pitchFamily="18" charset="0"/>
                <a:ea typeface="Times New Roman"/>
                <a:cs typeface="Times New Roman"/>
                <a:sym typeface="Times New Roman"/>
              </a:rPr>
              <a:t>Analyze </a:t>
            </a:r>
            <a:r>
              <a:rPr lang="en" sz="4400" dirty="0">
                <a:latin typeface="Georgia" panose="02040502050405020303" pitchFamily="18" charset="0"/>
                <a:ea typeface="Times New Roman"/>
                <a:cs typeface="Times New Roman"/>
                <a:sym typeface="Times New Roman"/>
              </a:rPr>
              <a:t>Information</a:t>
            </a:r>
            <a:endParaRPr sz="4400" dirty="0">
              <a:latin typeface="Georgia" panose="02040502050405020303" pitchFamily="18" charset="0"/>
              <a:ea typeface="Times New Roman"/>
              <a:cs typeface="Times New Roman"/>
              <a:sym typeface="Times New Roman"/>
            </a:endParaRPr>
          </a:p>
        </p:txBody>
      </p:sp>
      <p:sp>
        <p:nvSpPr>
          <p:cNvPr id="349" name="Google Shape;349;p60"/>
          <p:cNvSpPr txBox="1">
            <a:spLocks noGrp="1"/>
          </p:cNvSpPr>
          <p:nvPr>
            <p:ph type="body" idx="1"/>
          </p:nvPr>
        </p:nvSpPr>
        <p:spPr>
          <a:xfrm>
            <a:off x="311700" y="1152475"/>
            <a:ext cx="8520600" cy="3593696"/>
          </a:xfrm>
          <a:prstGeom prst="rect">
            <a:avLst/>
          </a:prstGeom>
        </p:spPr>
        <p:txBody>
          <a:bodyPr spcFirstLastPara="1" wrap="square" lIns="91425" tIns="91425" rIns="91425" bIns="91425" anchor="t" anchorCtr="0">
            <a:noAutofit/>
          </a:bodyPr>
          <a:lstStyle/>
          <a:p>
            <a:pPr marL="482600" lvl="0" indent="-228600" algn="l" rtl="0">
              <a:lnSpc>
                <a:spcPct val="100000"/>
              </a:lnSpc>
              <a:spcBef>
                <a:spcPts val="0"/>
              </a:spcBef>
              <a:spcAft>
                <a:spcPts val="0"/>
              </a:spcAft>
              <a:buClr>
                <a:schemeClr val="dk1"/>
              </a:buClr>
              <a:buSzPts val="3200"/>
              <a:buFont typeface="Arial" panose="020B0604020202020204" pitchFamily="34" charset="0"/>
              <a:buChar char="•"/>
            </a:pPr>
            <a:r>
              <a:rPr lang="en" sz="2800" dirty="0">
                <a:solidFill>
                  <a:schemeClr val="dk1"/>
                </a:solidFill>
                <a:latin typeface="Georgia" panose="02040502050405020303" pitchFamily="18" charset="0"/>
                <a:ea typeface="Times New Roman"/>
                <a:cs typeface="Times New Roman"/>
                <a:sym typeface="Times New Roman"/>
              </a:rPr>
              <a:t>Analyzing is a process of inspecting data with the goal of highlighting useful information, suggesting conclusions, and subsequently supporting </a:t>
            </a:r>
            <a:r>
              <a:rPr lang="en" sz="2800" dirty="0" smtClean="0">
                <a:solidFill>
                  <a:schemeClr val="dk1"/>
                </a:solidFill>
                <a:latin typeface="Georgia" panose="02040502050405020303" pitchFamily="18" charset="0"/>
                <a:ea typeface="Times New Roman"/>
                <a:cs typeface="Times New Roman"/>
                <a:sym typeface="Times New Roman"/>
              </a:rPr>
              <a:t>decisions</a:t>
            </a:r>
          </a:p>
          <a:p>
            <a:pPr marL="25400" lvl="0" indent="-228600" algn="l" rtl="0">
              <a:lnSpc>
                <a:spcPct val="100000"/>
              </a:lnSpc>
              <a:spcBef>
                <a:spcPts val="0"/>
              </a:spcBef>
              <a:spcAft>
                <a:spcPts val="0"/>
              </a:spcAft>
              <a:buClr>
                <a:schemeClr val="dk1"/>
              </a:buClr>
              <a:buSzPts val="3200"/>
              <a:buNone/>
            </a:pPr>
            <a:r>
              <a:rPr lang="en" sz="2800" b="1" dirty="0" smtClean="0">
                <a:solidFill>
                  <a:schemeClr val="dk1"/>
                </a:solidFill>
                <a:latin typeface="Georgia" panose="02040502050405020303" pitchFamily="18" charset="0"/>
              </a:rPr>
              <a:t> </a:t>
            </a:r>
            <a:endParaRPr sz="2800" b="1" dirty="0">
              <a:solidFill>
                <a:schemeClr val="dk1"/>
              </a:solidFill>
              <a:latin typeface="Georgia" panose="02040502050405020303" pitchFamily="18" charset="0"/>
            </a:endParaRPr>
          </a:p>
          <a:p>
            <a:pPr marL="482600" lvl="0" indent="-228600" algn="l" rtl="0">
              <a:lnSpc>
                <a:spcPct val="100000"/>
              </a:lnSpc>
              <a:spcBef>
                <a:spcPts val="0"/>
              </a:spcBef>
              <a:spcAft>
                <a:spcPts val="0"/>
              </a:spcAft>
              <a:buClr>
                <a:schemeClr val="dk1"/>
              </a:buClr>
              <a:buSzPts val="3200"/>
              <a:buFont typeface="Arial" panose="020B0604020202020204" pitchFamily="34" charset="0"/>
              <a:buChar char="•"/>
            </a:pPr>
            <a:r>
              <a:rPr lang="en" sz="2800" dirty="0">
                <a:solidFill>
                  <a:schemeClr val="dk1"/>
                </a:solidFill>
                <a:latin typeface="Georgia" panose="02040502050405020303" pitchFamily="18" charset="0"/>
                <a:ea typeface="Times New Roman"/>
                <a:cs typeface="Times New Roman"/>
                <a:sym typeface="Times New Roman"/>
              </a:rPr>
              <a:t>Stated differently, analyzing is merely a process of looking at summarized data for patterns and trends</a:t>
            </a:r>
            <a:r>
              <a:rPr lang="en" sz="2800" b="1" dirty="0">
                <a:solidFill>
                  <a:schemeClr val="dk1"/>
                </a:solidFill>
                <a:latin typeface="Georgia" panose="02040502050405020303" pitchFamily="18" charset="0"/>
              </a:rPr>
              <a:t> </a:t>
            </a:r>
            <a:endParaRPr sz="2800" dirty="0">
              <a:latin typeface="Georgia" panose="02040502050405020303" pitchFamily="18" charset="0"/>
            </a:endParaRPr>
          </a:p>
          <a:p>
            <a:pPr marL="0" lvl="0" indent="0" algn="l" rtl="0">
              <a:lnSpc>
                <a:spcPct val="100000"/>
              </a:lnSpc>
              <a:spcBef>
                <a:spcPts val="0"/>
              </a:spcBef>
              <a:spcAft>
                <a:spcPts val="0"/>
              </a:spcAft>
              <a:buNone/>
            </a:pPr>
            <a:endParaRPr sz="2700" b="1" dirty="0">
              <a:solidFill>
                <a:schemeClr val="dk1"/>
              </a:solidFill>
              <a:latin typeface="Georgia" panose="02040502050405020303" pitchFamily="18" charset="0"/>
            </a:endParaRPr>
          </a:p>
          <a:p>
            <a:pPr marL="0" lvl="0" indent="0" algn="l" rtl="0">
              <a:spcBef>
                <a:spcPts val="0"/>
              </a:spcBef>
              <a:spcAft>
                <a:spcPts val="1600"/>
              </a:spcAft>
              <a:buNone/>
            </a:pPr>
            <a:endParaRPr sz="36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55"/>
        <p:cNvGrpSpPr/>
        <p:nvPr/>
      </p:nvGrpSpPr>
      <p:grpSpPr>
        <a:xfrm>
          <a:off x="0" y="0"/>
          <a:ext cx="0" cy="0"/>
          <a:chOff x="0" y="0"/>
          <a:chExt cx="0" cy="0"/>
        </a:xfrm>
      </p:grpSpPr>
      <p:sp>
        <p:nvSpPr>
          <p:cNvPr id="356" name="Google Shape;356;p61"/>
          <p:cNvSpPr txBox="1">
            <a:spLocks noGrp="1"/>
          </p:cNvSpPr>
          <p:nvPr>
            <p:ph type="title" idx="4294967295"/>
          </p:nvPr>
        </p:nvSpPr>
        <p:spPr>
          <a:xfrm>
            <a:off x="4762500" y="566995"/>
            <a:ext cx="5410200" cy="338100"/>
          </a:xfrm>
          <a:prstGeom prst="rect">
            <a:avLst/>
          </a:prstGeom>
          <a:noFill/>
          <a:ln>
            <a:noFill/>
          </a:ln>
        </p:spPr>
        <p:txBody>
          <a:bodyPr spcFirstLastPara="1" wrap="square" lIns="91425" tIns="45700" rIns="91425" bIns="45700" anchor="b" anchorCtr="0">
            <a:noAutofit/>
          </a:bodyPr>
          <a:lstStyle/>
          <a:p>
            <a:pPr marL="0" marR="0" lvl="0" indent="0" algn="l" rtl="0">
              <a:lnSpc>
                <a:spcPct val="142857"/>
              </a:lnSpc>
              <a:spcBef>
                <a:spcPts val="0"/>
              </a:spcBef>
              <a:spcAft>
                <a:spcPts val="0"/>
              </a:spcAft>
              <a:buClr>
                <a:schemeClr val="dk2"/>
              </a:buClr>
              <a:buSzPts val="2800"/>
              <a:buFont typeface="Arial"/>
              <a:buNone/>
            </a:pPr>
            <a:r>
              <a:rPr lang="en" sz="2800" b="1" i="0" u="none" strike="noStrike" cap="none">
                <a:solidFill>
                  <a:schemeClr val="dk2"/>
                </a:solidFill>
                <a:latin typeface="Georgia" panose="02040502050405020303" pitchFamily="18" charset="0"/>
                <a:sym typeface="Arial"/>
              </a:rPr>
              <a:t>   </a:t>
            </a:r>
            <a:endParaRPr dirty="0">
              <a:latin typeface="Georgia" panose="02040502050405020303" pitchFamily="18" charset="0"/>
            </a:endParaRPr>
          </a:p>
        </p:txBody>
      </p:sp>
      <p:sp>
        <p:nvSpPr>
          <p:cNvPr id="357" name="Google Shape;357;p61"/>
          <p:cNvSpPr txBox="1">
            <a:spLocks noGrp="1"/>
          </p:cNvSpPr>
          <p:nvPr>
            <p:ph type="title"/>
          </p:nvPr>
        </p:nvSpPr>
        <p:spPr>
          <a:xfrm>
            <a:off x="311700" y="16973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latin typeface="Georgia" panose="02040502050405020303" pitchFamily="18" charset="0"/>
                <a:ea typeface="Times New Roman"/>
                <a:cs typeface="Times New Roman"/>
                <a:sym typeface="Times New Roman"/>
              </a:rPr>
              <a:t>Summarizing </a:t>
            </a:r>
            <a:r>
              <a:rPr lang="en" sz="3600" dirty="0">
                <a:latin typeface="Georgia" panose="02040502050405020303" pitchFamily="18" charset="0"/>
                <a:ea typeface="Times New Roman"/>
                <a:cs typeface="Times New Roman"/>
                <a:sym typeface="Times New Roman"/>
              </a:rPr>
              <a:t>Assessment Information</a:t>
            </a:r>
            <a:endParaRPr sz="3600" dirty="0">
              <a:latin typeface="Georgia" panose="02040502050405020303" pitchFamily="18" charset="0"/>
              <a:ea typeface="Times New Roman"/>
              <a:cs typeface="Times New Roman"/>
              <a:sym typeface="Times New Roman"/>
            </a:endParaRPr>
          </a:p>
        </p:txBody>
      </p:sp>
      <p:sp>
        <p:nvSpPr>
          <p:cNvPr id="358" name="Google Shape;358;p61"/>
          <p:cNvSpPr txBox="1">
            <a:spLocks noGrp="1"/>
          </p:cNvSpPr>
          <p:nvPr>
            <p:ph type="body" idx="1"/>
          </p:nvPr>
        </p:nvSpPr>
        <p:spPr>
          <a:xfrm>
            <a:off x="311700" y="1152475"/>
            <a:ext cx="3076479"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800" dirty="0">
                <a:solidFill>
                  <a:srgbClr val="000000"/>
                </a:solidFill>
                <a:latin typeface="Georgia" panose="02040502050405020303" pitchFamily="18" charset="0"/>
                <a:ea typeface="Times New Roman"/>
                <a:cs typeface="Times New Roman"/>
                <a:sym typeface="Times New Roman"/>
              </a:rPr>
              <a:t>Numerical</a:t>
            </a:r>
            <a:endParaRPr sz="2800" dirty="0">
              <a:solidFill>
                <a:srgbClr val="000000"/>
              </a:solidFill>
              <a:latin typeface="Georgia" panose="02040502050405020303" pitchFamily="18" charset="0"/>
              <a:ea typeface="Times New Roman"/>
              <a:cs typeface="Times New Roman"/>
              <a:sym typeface="Times New Roman"/>
            </a:endParaRPr>
          </a:p>
          <a:p>
            <a:pPr marL="457200" lvl="0" indent="-368300" algn="l" rtl="0">
              <a:lnSpc>
                <a:spcPct val="100000"/>
              </a:lnSpc>
              <a:spcBef>
                <a:spcPts val="324"/>
              </a:spcBef>
              <a:spcAft>
                <a:spcPts val="0"/>
              </a:spcAft>
              <a:buClr>
                <a:srgbClr val="000000"/>
              </a:buClr>
              <a:buSzPct val="100000"/>
              <a:buFont typeface="Arial" panose="020B0604020202020204" pitchFamily="34" charset="0"/>
              <a:buChar char="•"/>
            </a:pPr>
            <a:r>
              <a:rPr lang="en" sz="2400" dirty="0">
                <a:solidFill>
                  <a:srgbClr val="000000"/>
                </a:solidFill>
                <a:latin typeface="Georgia" panose="02040502050405020303" pitchFamily="18" charset="0"/>
                <a:ea typeface="Times New Roman"/>
                <a:cs typeface="Times New Roman"/>
                <a:sym typeface="Times New Roman"/>
              </a:rPr>
              <a:t>Total numbers or Percentages</a:t>
            </a:r>
            <a:endParaRPr sz="2400" dirty="0">
              <a:solidFill>
                <a:srgbClr val="000000"/>
              </a:solidFill>
              <a:latin typeface="Georgia" panose="02040502050405020303" pitchFamily="18" charset="0"/>
              <a:ea typeface="Times New Roman"/>
              <a:cs typeface="Times New Roman"/>
              <a:sym typeface="Times New Roman"/>
            </a:endParaRPr>
          </a:p>
          <a:p>
            <a:pPr marL="914400" lvl="1" indent="-368300" algn="l" rtl="0">
              <a:lnSpc>
                <a:spcPct val="100000"/>
              </a:lnSpc>
              <a:spcBef>
                <a:spcPts val="0"/>
              </a:spcBef>
              <a:spcAft>
                <a:spcPts val="0"/>
              </a:spcAft>
              <a:buClr>
                <a:srgbClr val="000000"/>
              </a:buClr>
              <a:buSzPct val="70000"/>
              <a:buFont typeface="Times New Roman"/>
              <a:buChar char="○"/>
            </a:pPr>
            <a:r>
              <a:rPr lang="en" sz="2400" dirty="0">
                <a:solidFill>
                  <a:srgbClr val="000000"/>
                </a:solidFill>
                <a:latin typeface="Georgia" panose="02040502050405020303" pitchFamily="18" charset="0"/>
                <a:ea typeface="Times New Roman"/>
                <a:cs typeface="Times New Roman"/>
                <a:sym typeface="Times New Roman"/>
              </a:rPr>
              <a:t>Tallies</a:t>
            </a:r>
            <a:endParaRPr sz="2400" dirty="0">
              <a:solidFill>
                <a:srgbClr val="000000"/>
              </a:solidFill>
              <a:latin typeface="Georgia" panose="02040502050405020303" pitchFamily="18" charset="0"/>
              <a:ea typeface="Times New Roman"/>
              <a:cs typeface="Times New Roman"/>
              <a:sym typeface="Times New Roman"/>
            </a:endParaRPr>
          </a:p>
          <a:p>
            <a:pPr marL="914400" lvl="1" indent="-368300" algn="l" rtl="0">
              <a:lnSpc>
                <a:spcPct val="100000"/>
              </a:lnSpc>
              <a:spcBef>
                <a:spcPts val="0"/>
              </a:spcBef>
              <a:spcAft>
                <a:spcPts val="0"/>
              </a:spcAft>
              <a:buClr>
                <a:srgbClr val="000000"/>
              </a:buClr>
              <a:buSzPct val="70000"/>
              <a:buFont typeface="Times New Roman"/>
              <a:buChar char="○"/>
            </a:pPr>
            <a:r>
              <a:rPr lang="en" sz="2400" dirty="0">
                <a:solidFill>
                  <a:srgbClr val="000000"/>
                </a:solidFill>
                <a:latin typeface="Georgia" panose="02040502050405020303" pitchFamily="18" charset="0"/>
                <a:ea typeface="Times New Roman"/>
                <a:cs typeface="Times New Roman"/>
                <a:sym typeface="Times New Roman"/>
              </a:rPr>
              <a:t>Duration</a:t>
            </a:r>
            <a:endParaRPr sz="2400" dirty="0">
              <a:solidFill>
                <a:srgbClr val="000000"/>
              </a:solidFill>
              <a:latin typeface="Georgia" panose="02040502050405020303" pitchFamily="18" charset="0"/>
              <a:ea typeface="Times New Roman"/>
              <a:cs typeface="Times New Roman"/>
              <a:sym typeface="Times New Roman"/>
            </a:endParaRPr>
          </a:p>
          <a:p>
            <a:pPr marL="914400" lvl="1" indent="-368300" algn="l" rtl="0">
              <a:lnSpc>
                <a:spcPct val="100000"/>
              </a:lnSpc>
              <a:spcBef>
                <a:spcPts val="0"/>
              </a:spcBef>
              <a:spcAft>
                <a:spcPts val="0"/>
              </a:spcAft>
              <a:buClr>
                <a:srgbClr val="000000"/>
              </a:buClr>
              <a:buSzPct val="70000"/>
              <a:buFont typeface="Times New Roman"/>
              <a:buChar char="○"/>
            </a:pPr>
            <a:r>
              <a:rPr lang="en" sz="2400" dirty="0">
                <a:solidFill>
                  <a:srgbClr val="000000"/>
                </a:solidFill>
                <a:latin typeface="Georgia" panose="02040502050405020303" pitchFamily="18" charset="0"/>
                <a:ea typeface="Times New Roman"/>
                <a:cs typeface="Times New Roman"/>
                <a:sym typeface="Times New Roman"/>
              </a:rPr>
              <a:t>Checklist</a:t>
            </a:r>
            <a:endParaRPr sz="2400" dirty="0">
              <a:solidFill>
                <a:srgbClr val="000000"/>
              </a:solidFill>
              <a:latin typeface="Georgia" panose="02040502050405020303" pitchFamily="18" charset="0"/>
              <a:ea typeface="Times New Roman"/>
              <a:cs typeface="Times New Roman"/>
              <a:sym typeface="Times New Roman"/>
            </a:endParaRPr>
          </a:p>
          <a:p>
            <a:pPr marL="914400" lvl="1" indent="-368300" algn="l" rtl="0">
              <a:lnSpc>
                <a:spcPct val="100000"/>
              </a:lnSpc>
              <a:spcBef>
                <a:spcPts val="0"/>
              </a:spcBef>
              <a:spcAft>
                <a:spcPts val="0"/>
              </a:spcAft>
              <a:buClr>
                <a:srgbClr val="000000"/>
              </a:buClr>
              <a:buSzPct val="70000"/>
              <a:buFont typeface="Times New Roman"/>
              <a:buChar char="○"/>
            </a:pPr>
            <a:r>
              <a:rPr lang="en" sz="2400" dirty="0">
                <a:solidFill>
                  <a:srgbClr val="000000"/>
                </a:solidFill>
                <a:latin typeface="Georgia" panose="02040502050405020303" pitchFamily="18" charset="0"/>
                <a:ea typeface="Times New Roman"/>
                <a:cs typeface="Times New Roman"/>
                <a:sym typeface="Times New Roman"/>
              </a:rPr>
              <a:t>Rating Scales</a:t>
            </a:r>
            <a:endParaRPr sz="2400" dirty="0">
              <a:solidFill>
                <a:srgbClr val="000000"/>
              </a:solidFill>
              <a:latin typeface="Georgia" panose="02040502050405020303" pitchFamily="18" charset="0"/>
              <a:ea typeface="Times New Roman"/>
              <a:cs typeface="Times New Roman"/>
              <a:sym typeface="Times New Roman"/>
            </a:endParaRPr>
          </a:p>
          <a:p>
            <a:pPr marL="457200" lvl="1" indent="-120650" algn="l" rtl="0">
              <a:lnSpc>
                <a:spcPct val="100000"/>
              </a:lnSpc>
              <a:spcBef>
                <a:spcPts val="324"/>
              </a:spcBef>
              <a:spcAft>
                <a:spcPts val="0"/>
              </a:spcAft>
              <a:buClr>
                <a:schemeClr val="accent1"/>
              </a:buClr>
              <a:buSzPts val="1700"/>
              <a:buFont typeface="Verdana"/>
              <a:buNone/>
            </a:pPr>
            <a:endParaRPr sz="24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100000"/>
              </a:lnSpc>
              <a:spcBef>
                <a:spcPts val="324"/>
              </a:spcBef>
              <a:spcAft>
                <a:spcPts val="0"/>
              </a:spcAft>
              <a:buNone/>
            </a:pPr>
            <a:endParaRPr sz="2400" dirty="0">
              <a:solidFill>
                <a:srgbClr val="000000"/>
              </a:solidFill>
              <a:latin typeface="Georgia" panose="02040502050405020303" pitchFamily="18" charset="0"/>
            </a:endParaRPr>
          </a:p>
          <a:p>
            <a:pPr marL="0" lvl="0" indent="0" algn="l" rtl="0">
              <a:spcBef>
                <a:spcPts val="0"/>
              </a:spcBef>
              <a:spcAft>
                <a:spcPts val="1600"/>
              </a:spcAft>
              <a:buNone/>
            </a:pPr>
            <a:endParaRPr sz="2400" dirty="0">
              <a:latin typeface="Georgia" panose="02040502050405020303" pitchFamily="18" charset="0"/>
            </a:endParaRPr>
          </a:p>
        </p:txBody>
      </p:sp>
      <p:sp>
        <p:nvSpPr>
          <p:cNvPr id="359" name="Google Shape;359;p61"/>
          <p:cNvSpPr txBox="1">
            <a:spLocks noGrp="1"/>
          </p:cNvSpPr>
          <p:nvPr>
            <p:ph type="body" idx="2"/>
          </p:nvPr>
        </p:nvSpPr>
        <p:spPr>
          <a:xfrm>
            <a:off x="3632019" y="1047972"/>
            <a:ext cx="5444121" cy="3767868"/>
          </a:xfrm>
          <a:prstGeom prst="rect">
            <a:avLst/>
          </a:prstGeom>
        </p:spPr>
        <p:txBody>
          <a:bodyPr spcFirstLastPara="1" wrap="square" lIns="91425" tIns="91425" rIns="91425" bIns="91425" anchor="t" anchorCtr="0">
            <a:noAutofit/>
          </a:bodyPr>
          <a:lstStyle/>
          <a:p>
            <a:pPr marL="0" lvl="0" indent="0">
              <a:lnSpc>
                <a:spcPct val="100000"/>
              </a:lnSpc>
              <a:spcBef>
                <a:spcPts val="400"/>
              </a:spcBef>
              <a:buNone/>
            </a:pPr>
            <a:r>
              <a:rPr lang="en-US" sz="2800" dirty="0">
                <a:solidFill>
                  <a:srgbClr val="000000"/>
                </a:solidFill>
                <a:latin typeface="Georgia" panose="02040502050405020303" pitchFamily="18" charset="0"/>
                <a:ea typeface="Times New Roman"/>
                <a:cs typeface="Times New Roman"/>
                <a:sym typeface="Times New Roman"/>
              </a:rPr>
              <a:t>Visual</a:t>
            </a:r>
          </a:p>
          <a:p>
            <a:pPr lvl="0" indent="-368300">
              <a:lnSpc>
                <a:spcPct val="100000"/>
              </a:lnSpc>
              <a:spcBef>
                <a:spcPts val="324"/>
              </a:spcBef>
              <a:buClr>
                <a:srgbClr val="000000"/>
              </a:buClr>
              <a:buSzPct val="100000"/>
              <a:buFont typeface="Arial" panose="020B0604020202020204" pitchFamily="34" charset="0"/>
              <a:buChar char="•"/>
            </a:pPr>
            <a:r>
              <a:rPr lang="en-US" sz="2400" dirty="0">
                <a:solidFill>
                  <a:srgbClr val="000000"/>
                </a:solidFill>
                <a:latin typeface="Georgia" panose="02040502050405020303" pitchFamily="18" charset="0"/>
                <a:ea typeface="Times New Roman"/>
                <a:cs typeface="Times New Roman"/>
                <a:sym typeface="Times New Roman"/>
              </a:rPr>
              <a:t>Graph (e.g., bar, line, pie)</a:t>
            </a:r>
          </a:p>
          <a:p>
            <a:pPr lvl="0" indent="-368300">
              <a:lnSpc>
                <a:spcPct val="100000"/>
              </a:lnSpc>
              <a:buClr>
                <a:srgbClr val="000000"/>
              </a:buClr>
              <a:buSzPct val="100000"/>
              <a:buFont typeface="Arial" panose="020B0604020202020204" pitchFamily="34" charset="0"/>
              <a:buChar char="•"/>
            </a:pPr>
            <a:r>
              <a:rPr lang="en-US" sz="2400" dirty="0">
                <a:solidFill>
                  <a:srgbClr val="000000"/>
                </a:solidFill>
                <a:latin typeface="Georgia" panose="02040502050405020303" pitchFamily="18" charset="0"/>
                <a:ea typeface="Times New Roman"/>
                <a:cs typeface="Times New Roman"/>
                <a:sym typeface="Times New Roman"/>
              </a:rPr>
              <a:t>Chart or table</a:t>
            </a:r>
          </a:p>
          <a:p>
            <a:pPr lvl="0" indent="-368300">
              <a:lnSpc>
                <a:spcPct val="100000"/>
              </a:lnSpc>
              <a:buClr>
                <a:srgbClr val="000000"/>
              </a:buClr>
              <a:buSzPct val="100000"/>
              <a:buFont typeface="Arial" panose="020B0604020202020204" pitchFamily="34" charset="0"/>
              <a:buChar char="•"/>
            </a:pPr>
            <a:r>
              <a:rPr lang="en-US" sz="2400" dirty="0">
                <a:solidFill>
                  <a:srgbClr val="000000"/>
                </a:solidFill>
                <a:latin typeface="Georgia" panose="02040502050405020303" pitchFamily="18" charset="0"/>
                <a:ea typeface="Times New Roman"/>
                <a:cs typeface="Times New Roman"/>
                <a:sym typeface="Times New Roman"/>
              </a:rPr>
              <a:t>Permanent products </a:t>
            </a:r>
          </a:p>
          <a:p>
            <a:pPr marL="0" lvl="0" indent="0" algn="l" rtl="0">
              <a:lnSpc>
                <a:spcPct val="100000"/>
              </a:lnSpc>
              <a:spcBef>
                <a:spcPts val="324"/>
              </a:spcBef>
              <a:spcAft>
                <a:spcPts val="0"/>
              </a:spcAft>
              <a:buClr>
                <a:schemeClr val="dk1"/>
              </a:buClr>
              <a:buSzPts val="1100"/>
              <a:buFont typeface="Arial"/>
              <a:buNone/>
            </a:pPr>
            <a:endParaRPr lang="en" sz="2400" dirty="0" smtClean="0">
              <a:solidFill>
                <a:schemeClr val="dk1"/>
              </a:solidFill>
              <a:latin typeface="Georgia" panose="02040502050405020303" pitchFamily="18" charset="0"/>
              <a:ea typeface="Times New Roman"/>
              <a:cs typeface="Times New Roman"/>
              <a:sym typeface="Times New Roman"/>
            </a:endParaRPr>
          </a:p>
          <a:p>
            <a:pPr marL="0" lvl="0" indent="0" algn="l" rtl="0">
              <a:lnSpc>
                <a:spcPct val="100000"/>
              </a:lnSpc>
              <a:spcBef>
                <a:spcPts val="324"/>
              </a:spcBef>
              <a:spcAft>
                <a:spcPts val="0"/>
              </a:spcAft>
              <a:buClr>
                <a:schemeClr val="dk1"/>
              </a:buClr>
              <a:buSzPts val="1100"/>
              <a:buFont typeface="Arial"/>
              <a:buNone/>
            </a:pPr>
            <a:r>
              <a:rPr lang="en" sz="2800" dirty="0" smtClean="0">
                <a:solidFill>
                  <a:schemeClr val="dk1"/>
                </a:solidFill>
                <a:latin typeface="Georgia" panose="02040502050405020303" pitchFamily="18" charset="0"/>
                <a:ea typeface="Times New Roman"/>
                <a:cs typeface="Times New Roman"/>
                <a:sym typeface="Times New Roman"/>
              </a:rPr>
              <a:t>Narrative</a:t>
            </a:r>
            <a:endParaRPr sz="2800" dirty="0">
              <a:solidFill>
                <a:schemeClr val="dk1"/>
              </a:solidFill>
              <a:latin typeface="Georgia" panose="02040502050405020303" pitchFamily="18" charset="0"/>
              <a:ea typeface="Times New Roman"/>
              <a:cs typeface="Times New Roman"/>
              <a:sym typeface="Times New Roman"/>
            </a:endParaRPr>
          </a:p>
          <a:p>
            <a:pPr marL="457200" lvl="0" indent="-368300" algn="l" rtl="0">
              <a:lnSpc>
                <a:spcPct val="100000"/>
              </a:lnSpc>
              <a:spcBef>
                <a:spcPts val="324"/>
              </a:spcBef>
              <a:spcAft>
                <a:spcPts val="0"/>
              </a:spcAft>
              <a:buClr>
                <a:schemeClr val="dk1"/>
              </a:buClr>
              <a:buSzPct val="100000"/>
              <a:buFont typeface="Arial" panose="020B0604020202020204" pitchFamily="34" charset="0"/>
              <a:buChar char="•"/>
            </a:pPr>
            <a:r>
              <a:rPr lang="en" sz="2400" dirty="0">
                <a:solidFill>
                  <a:schemeClr val="dk1"/>
                </a:solidFill>
                <a:latin typeface="Georgia" panose="02040502050405020303" pitchFamily="18" charset="0"/>
                <a:ea typeface="Times New Roman"/>
                <a:cs typeface="Times New Roman"/>
                <a:sym typeface="Times New Roman"/>
              </a:rPr>
              <a:t>Strength statements</a:t>
            </a:r>
            <a:endParaRPr sz="2400" dirty="0">
              <a:solidFill>
                <a:schemeClr val="dk1"/>
              </a:solidFill>
              <a:latin typeface="Georgia" panose="02040502050405020303" pitchFamily="18" charset="0"/>
              <a:ea typeface="Times New Roman"/>
              <a:cs typeface="Times New Roman"/>
              <a:sym typeface="Times New Roman"/>
            </a:endParaRPr>
          </a:p>
          <a:p>
            <a:pPr marL="457200" lvl="0" indent="-368300" algn="l" rtl="0">
              <a:lnSpc>
                <a:spcPct val="100000"/>
              </a:lnSpc>
              <a:spcBef>
                <a:spcPts val="0"/>
              </a:spcBef>
              <a:spcAft>
                <a:spcPts val="0"/>
              </a:spcAft>
              <a:buClr>
                <a:schemeClr val="dk1"/>
              </a:buClr>
              <a:buSzPct val="100000"/>
              <a:buFont typeface="Arial" panose="020B0604020202020204" pitchFamily="34" charset="0"/>
              <a:buChar char="•"/>
            </a:pPr>
            <a:r>
              <a:rPr lang="en" sz="2400" dirty="0">
                <a:solidFill>
                  <a:schemeClr val="dk1"/>
                </a:solidFill>
                <a:latin typeface="Georgia" panose="02040502050405020303" pitchFamily="18" charset="0"/>
                <a:ea typeface="Times New Roman"/>
                <a:cs typeface="Times New Roman"/>
                <a:sym typeface="Times New Roman"/>
              </a:rPr>
              <a:t>Emerging skill statements</a:t>
            </a:r>
            <a:endParaRPr sz="2400" dirty="0">
              <a:solidFill>
                <a:schemeClr val="dk1"/>
              </a:solidFill>
              <a:latin typeface="Georgia" panose="02040502050405020303" pitchFamily="18" charset="0"/>
              <a:ea typeface="Times New Roman"/>
              <a:cs typeface="Times New Roman"/>
              <a:sym typeface="Times New Roman"/>
            </a:endParaRPr>
          </a:p>
          <a:p>
            <a:pPr marL="457200" lvl="0" indent="-368300" algn="l" rtl="0">
              <a:lnSpc>
                <a:spcPct val="100000"/>
              </a:lnSpc>
              <a:spcBef>
                <a:spcPts val="0"/>
              </a:spcBef>
              <a:spcAft>
                <a:spcPts val="0"/>
              </a:spcAft>
              <a:buClr>
                <a:schemeClr val="dk1"/>
              </a:buClr>
              <a:buSzPct val="100000"/>
              <a:buFont typeface="Arial" panose="020B0604020202020204" pitchFamily="34" charset="0"/>
              <a:buChar char="•"/>
            </a:pPr>
            <a:r>
              <a:rPr lang="en" sz="2400" dirty="0">
                <a:solidFill>
                  <a:schemeClr val="dk1"/>
                </a:solidFill>
                <a:latin typeface="Georgia" panose="02040502050405020303" pitchFamily="18" charset="0"/>
                <a:ea typeface="Times New Roman"/>
                <a:cs typeface="Times New Roman"/>
                <a:sym typeface="Times New Roman"/>
              </a:rPr>
              <a:t>Areas of concern statements</a:t>
            </a:r>
            <a:endParaRPr sz="2400" dirty="0">
              <a:solidFill>
                <a:schemeClr val="dk1"/>
              </a:solidFill>
              <a:latin typeface="Georgia" panose="02040502050405020303" pitchFamily="18" charset="0"/>
              <a:ea typeface="Times New Roman"/>
              <a:cs typeface="Times New Roman"/>
              <a:sym typeface="Times New Roman"/>
            </a:endParaRPr>
          </a:p>
          <a:p>
            <a:pPr marL="457200" lvl="1" indent="-120650" algn="l" rtl="0">
              <a:lnSpc>
                <a:spcPct val="100000"/>
              </a:lnSpc>
              <a:spcBef>
                <a:spcPts val="324"/>
              </a:spcBef>
              <a:spcAft>
                <a:spcPts val="0"/>
              </a:spcAft>
              <a:buClr>
                <a:schemeClr val="dk1"/>
              </a:buClr>
              <a:buSzPts val="1100"/>
              <a:buFont typeface="Arial"/>
              <a:buNone/>
            </a:pPr>
            <a:endParaRPr sz="2400" dirty="0">
              <a:solidFill>
                <a:schemeClr val="dk1"/>
              </a:solidFill>
              <a:latin typeface="Georgia" panose="02040502050405020303" pitchFamily="18" charset="0"/>
              <a:ea typeface="Times New Roman"/>
              <a:cs typeface="Times New Roman"/>
              <a:sym typeface="Times New Roman"/>
            </a:endParaRPr>
          </a:p>
          <a:p>
            <a:pPr marL="0" lvl="0" indent="0" algn="l" rtl="0">
              <a:spcBef>
                <a:spcPts val="0"/>
              </a:spcBef>
              <a:spcAft>
                <a:spcPts val="1600"/>
              </a:spcAft>
              <a:buNone/>
            </a:pPr>
            <a:endParaRPr sz="18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70"/>
        <p:cNvGrpSpPr/>
        <p:nvPr/>
      </p:nvGrpSpPr>
      <p:grpSpPr>
        <a:xfrm>
          <a:off x="0" y="0"/>
          <a:ext cx="0" cy="0"/>
          <a:chOff x="0" y="0"/>
          <a:chExt cx="0" cy="0"/>
        </a:xfrm>
      </p:grpSpPr>
      <p:sp>
        <p:nvSpPr>
          <p:cNvPr id="171" name="Google Shape;171;p36"/>
          <p:cNvSpPr txBox="1">
            <a:spLocks noGrp="1"/>
          </p:cNvSpPr>
          <p:nvPr>
            <p:ph type="title"/>
          </p:nvPr>
        </p:nvSpPr>
        <p:spPr>
          <a:xfrm>
            <a:off x="207198" y="20118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smtClean="0">
                <a:latin typeface="Georgia" panose="02040502050405020303" pitchFamily="18" charset="0"/>
                <a:ea typeface="Times New Roman"/>
                <a:cs typeface="Times New Roman"/>
                <a:sym typeface="Times New Roman"/>
              </a:rPr>
              <a:t>Learning Objectives</a:t>
            </a:r>
            <a:r>
              <a:rPr lang="en" sz="4400" dirty="0" smtClean="0">
                <a:latin typeface="Georgia" panose="02040502050405020303" pitchFamily="18" charset="0"/>
              </a:rPr>
              <a:t> </a:t>
            </a:r>
            <a:endParaRPr sz="4400" dirty="0">
              <a:latin typeface="Georgia" panose="02040502050405020303" pitchFamily="18" charset="0"/>
            </a:endParaRPr>
          </a:p>
        </p:txBody>
      </p:sp>
      <p:sp>
        <p:nvSpPr>
          <p:cNvPr id="172" name="Google Shape;172;p36"/>
          <p:cNvSpPr txBox="1">
            <a:spLocks noGrp="1"/>
          </p:cNvSpPr>
          <p:nvPr>
            <p:ph type="body" idx="1"/>
          </p:nvPr>
        </p:nvSpPr>
        <p:spPr>
          <a:xfrm>
            <a:off x="311700" y="1152474"/>
            <a:ext cx="8520600" cy="3740801"/>
          </a:xfrm>
          <a:prstGeom prst="rect">
            <a:avLst/>
          </a:prstGeom>
        </p:spPr>
        <p:txBody>
          <a:bodyPr spcFirstLastPara="1" wrap="square" lIns="91425" tIns="91425" rIns="91425" bIns="91425" anchor="t" anchorCtr="0">
            <a:noAutofit/>
          </a:bodyPr>
          <a:lstStyle/>
          <a:p>
            <a:pPr lvl="0" indent="-457200" algn="l" rtl="0">
              <a:lnSpc>
                <a:spcPct val="115000"/>
              </a:lnSpc>
              <a:spcBef>
                <a:spcPts val="0"/>
              </a:spcBef>
              <a:spcAft>
                <a:spcPts val="0"/>
              </a:spcAft>
              <a:buClr>
                <a:srgbClr val="000000"/>
              </a:buClr>
              <a:buSzPts val="2800"/>
              <a:buFont typeface="Arial" panose="020B0604020202020204" pitchFamily="34" charset="0"/>
              <a:buChar char="•"/>
            </a:pPr>
            <a:r>
              <a:rPr lang="en" sz="2800" dirty="0">
                <a:solidFill>
                  <a:srgbClr val="000000"/>
                </a:solidFill>
                <a:latin typeface="Georgia" panose="02040502050405020303" pitchFamily="18" charset="0"/>
                <a:ea typeface="Times New Roman"/>
                <a:cs typeface="Times New Roman"/>
                <a:sym typeface="Times New Roman"/>
              </a:rPr>
              <a:t>Participants will learn the purposes of assessment</a:t>
            </a:r>
            <a:endParaRPr sz="2800" dirty="0">
              <a:solidFill>
                <a:srgbClr val="000000"/>
              </a:solidFill>
              <a:latin typeface="Georgia" panose="02040502050405020303" pitchFamily="18" charset="0"/>
              <a:ea typeface="Times New Roman"/>
              <a:cs typeface="Times New Roman"/>
              <a:sym typeface="Times New Roman"/>
            </a:endParaRPr>
          </a:p>
          <a:p>
            <a:pPr lvl="0" indent="-457200" algn="l" rtl="0">
              <a:lnSpc>
                <a:spcPct val="100000"/>
              </a:lnSpc>
              <a:spcBef>
                <a:spcPts val="0"/>
              </a:spcBef>
              <a:spcAft>
                <a:spcPts val="0"/>
              </a:spcAft>
              <a:buClr>
                <a:srgbClr val="000000"/>
              </a:buClr>
              <a:buSzPts val="2800"/>
              <a:buFont typeface="Arial" panose="020B0604020202020204" pitchFamily="34" charset="0"/>
              <a:buChar char="•"/>
            </a:pPr>
            <a:r>
              <a:rPr lang="en" sz="2800" dirty="0">
                <a:solidFill>
                  <a:srgbClr val="000000"/>
                </a:solidFill>
                <a:latin typeface="Georgia" panose="02040502050405020303" pitchFamily="18" charset="0"/>
                <a:ea typeface="Times New Roman"/>
                <a:cs typeface="Times New Roman"/>
                <a:sym typeface="Times New Roman"/>
              </a:rPr>
              <a:t>Participants will review the recommended practices related to the assessment of young children</a:t>
            </a:r>
            <a:endParaRPr sz="2800" dirty="0">
              <a:solidFill>
                <a:srgbClr val="000000"/>
              </a:solidFill>
              <a:latin typeface="Georgia" panose="02040502050405020303" pitchFamily="18" charset="0"/>
              <a:ea typeface="Times New Roman"/>
              <a:cs typeface="Times New Roman"/>
              <a:sym typeface="Times New Roman"/>
            </a:endParaRPr>
          </a:p>
          <a:p>
            <a:pPr lvl="0" indent="-457200" algn="l" rtl="0">
              <a:lnSpc>
                <a:spcPct val="100000"/>
              </a:lnSpc>
              <a:spcBef>
                <a:spcPts val="0"/>
              </a:spcBef>
              <a:spcAft>
                <a:spcPts val="0"/>
              </a:spcAft>
              <a:buClr>
                <a:srgbClr val="000000"/>
              </a:buClr>
              <a:buSzPts val="2800"/>
              <a:buFont typeface="Arial" panose="020B0604020202020204" pitchFamily="34" charset="0"/>
              <a:buChar char="•"/>
            </a:pPr>
            <a:r>
              <a:rPr lang="en" sz="2800" dirty="0">
                <a:solidFill>
                  <a:srgbClr val="000000"/>
                </a:solidFill>
                <a:latin typeface="Georgia" panose="02040502050405020303" pitchFamily="18" charset="0"/>
                <a:ea typeface="Times New Roman"/>
                <a:cs typeface="Times New Roman"/>
                <a:sym typeface="Times New Roman"/>
              </a:rPr>
              <a:t>Participants will learn a process of conducting assessment for the purpose of program planning</a:t>
            </a:r>
            <a:endParaRPr sz="2800" dirty="0">
              <a:solidFill>
                <a:srgbClr val="000000"/>
              </a:solidFill>
              <a:latin typeface="Georgia" panose="02040502050405020303" pitchFamily="18" charset="0"/>
              <a:ea typeface="Times New Roman"/>
              <a:cs typeface="Times New Roman"/>
              <a:sym typeface="Times New Roman"/>
            </a:endParaRPr>
          </a:p>
          <a:p>
            <a:pPr lvl="0" indent="-228600" algn="l" rtl="0">
              <a:lnSpc>
                <a:spcPct val="100000"/>
              </a:lnSpc>
              <a:spcBef>
                <a:spcPts val="0"/>
              </a:spcBef>
              <a:spcAft>
                <a:spcPts val="0"/>
              </a:spcAft>
              <a:buClr>
                <a:srgbClr val="000000"/>
              </a:buClr>
              <a:buSzPts val="2800"/>
              <a:buFont typeface="Arial" panose="020B0604020202020204" pitchFamily="34" charset="0"/>
              <a:buChar char="•"/>
            </a:pPr>
            <a:r>
              <a:rPr lang="en" sz="2800" dirty="0">
                <a:solidFill>
                  <a:srgbClr val="000000"/>
                </a:solidFill>
                <a:latin typeface="Georgia" panose="02040502050405020303" pitchFamily="18" charset="0"/>
                <a:ea typeface="Times New Roman"/>
                <a:cs typeface="Times New Roman"/>
                <a:sym typeface="Times New Roman"/>
              </a:rPr>
              <a:t>Participants will be introduced to assessment tools</a:t>
            </a:r>
            <a:endParaRPr sz="28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600"/>
              </a:spcBef>
              <a:spcAft>
                <a:spcPts val="1600"/>
              </a:spcAft>
              <a:buNone/>
            </a:pPr>
            <a:endParaRPr sz="12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64"/>
        <p:cNvGrpSpPr/>
        <p:nvPr/>
      </p:nvGrpSpPr>
      <p:grpSpPr>
        <a:xfrm>
          <a:off x="0" y="0"/>
          <a:ext cx="0" cy="0"/>
          <a:chOff x="0" y="0"/>
          <a:chExt cx="0" cy="0"/>
        </a:xfrm>
      </p:grpSpPr>
      <p:sp>
        <p:nvSpPr>
          <p:cNvPr id="365" name="Google Shape;365;p62"/>
          <p:cNvSpPr txBox="1">
            <a:spLocks noGrp="1"/>
          </p:cNvSpPr>
          <p:nvPr>
            <p:ph type="body" idx="1"/>
          </p:nvPr>
        </p:nvSpPr>
        <p:spPr>
          <a:xfrm>
            <a:off x="311700" y="1470211"/>
            <a:ext cx="8520600" cy="309866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Arial" panose="020B0604020202020204" pitchFamily="34" charset="0"/>
              <a:buChar char="•"/>
            </a:pPr>
            <a:r>
              <a:rPr lang="en" sz="3200" i="0" u="none" strike="noStrike" cap="none" dirty="0">
                <a:solidFill>
                  <a:schemeClr val="dk1"/>
                </a:solidFill>
                <a:latin typeface="Georgia" panose="02040502050405020303" pitchFamily="18" charset="0"/>
                <a:ea typeface="Times New Roman"/>
                <a:cs typeface="Times New Roman"/>
                <a:sym typeface="Times New Roman"/>
              </a:rPr>
              <a:t>Identifying </a:t>
            </a:r>
            <a:r>
              <a:rPr lang="en" sz="3200" i="0" u="none" strike="noStrike" cap="none" dirty="0" smtClean="0">
                <a:solidFill>
                  <a:schemeClr val="dk1"/>
                </a:solidFill>
                <a:latin typeface="Georgia" panose="02040502050405020303" pitchFamily="18" charset="0"/>
                <a:ea typeface="Times New Roman"/>
                <a:cs typeface="Times New Roman"/>
                <a:sym typeface="Times New Roman"/>
              </a:rPr>
              <a:t>needs</a:t>
            </a:r>
          </a:p>
          <a:p>
            <a:pPr marL="457200" marR="0" lvl="0" indent="-457200" algn="l" rtl="0">
              <a:lnSpc>
                <a:spcPct val="100000"/>
              </a:lnSpc>
              <a:spcBef>
                <a:spcPts val="0"/>
              </a:spcBef>
              <a:spcAft>
                <a:spcPts val="0"/>
              </a:spcAft>
              <a:buClr>
                <a:schemeClr val="dk1"/>
              </a:buClr>
              <a:buSzPct val="100000"/>
              <a:buFont typeface="Arial" panose="020B0604020202020204" pitchFamily="34" charset="0"/>
              <a:buChar char="•"/>
            </a:pPr>
            <a:endParaRPr sz="1600" i="0" u="none" strike="noStrike" cap="none" dirty="0">
              <a:solidFill>
                <a:schemeClr val="dk1"/>
              </a:solidFill>
              <a:latin typeface="Georgia" panose="02040502050405020303" pitchFamily="18" charset="0"/>
              <a:ea typeface="Times New Roman"/>
              <a:cs typeface="Times New Roman"/>
              <a:sym typeface="Times New Roman"/>
            </a:endParaRPr>
          </a:p>
          <a:p>
            <a:pPr marL="457200" marR="0" lvl="0" indent="-457200" algn="l" rtl="0">
              <a:lnSpc>
                <a:spcPct val="100000"/>
              </a:lnSpc>
              <a:spcBef>
                <a:spcPts val="0"/>
              </a:spcBef>
              <a:spcAft>
                <a:spcPts val="0"/>
              </a:spcAft>
              <a:buClr>
                <a:schemeClr val="dk1"/>
              </a:buClr>
              <a:buSzPct val="100000"/>
              <a:buFont typeface="Arial" panose="020B0604020202020204" pitchFamily="34" charset="0"/>
              <a:buChar char="•"/>
            </a:pPr>
            <a:r>
              <a:rPr lang="en" sz="3200" i="0" u="none" strike="noStrike" cap="none" dirty="0">
                <a:solidFill>
                  <a:schemeClr val="dk1"/>
                </a:solidFill>
                <a:latin typeface="Georgia" panose="02040502050405020303" pitchFamily="18" charset="0"/>
                <a:ea typeface="Times New Roman"/>
                <a:cs typeface="Times New Roman"/>
                <a:sym typeface="Times New Roman"/>
              </a:rPr>
              <a:t>Prioritizing </a:t>
            </a:r>
            <a:endParaRPr lang="en" sz="3200" i="0" u="none" strike="noStrike" cap="none" dirty="0" smtClean="0">
              <a:solidFill>
                <a:schemeClr val="dk1"/>
              </a:solidFill>
              <a:latin typeface="Georgia" panose="02040502050405020303" pitchFamily="18" charset="0"/>
              <a:ea typeface="Times New Roman"/>
              <a:cs typeface="Times New Roman"/>
              <a:sym typeface="Times New Roman"/>
            </a:endParaRPr>
          </a:p>
          <a:p>
            <a:pPr marL="457200" marR="0" lvl="0" indent="-457200" algn="l" rtl="0">
              <a:lnSpc>
                <a:spcPct val="100000"/>
              </a:lnSpc>
              <a:spcBef>
                <a:spcPts val="0"/>
              </a:spcBef>
              <a:spcAft>
                <a:spcPts val="0"/>
              </a:spcAft>
              <a:buClr>
                <a:schemeClr val="dk1"/>
              </a:buClr>
              <a:buSzPct val="100000"/>
              <a:buFont typeface="Arial" panose="020B0604020202020204" pitchFamily="34" charset="0"/>
              <a:buChar char="•"/>
            </a:pPr>
            <a:endParaRPr sz="1600" dirty="0">
              <a:latin typeface="Georgia" panose="02040502050405020303" pitchFamily="18" charset="0"/>
              <a:ea typeface="Times New Roman"/>
              <a:cs typeface="Times New Roman"/>
              <a:sym typeface="Times New Roman"/>
            </a:endParaRPr>
          </a:p>
          <a:p>
            <a:pPr marL="457200" marR="0" lvl="0" indent="-457200" algn="l" rtl="0">
              <a:lnSpc>
                <a:spcPct val="100000"/>
              </a:lnSpc>
              <a:spcBef>
                <a:spcPts val="0"/>
              </a:spcBef>
              <a:spcAft>
                <a:spcPts val="0"/>
              </a:spcAft>
              <a:buClr>
                <a:schemeClr val="dk1"/>
              </a:buClr>
              <a:buSzPct val="100000"/>
              <a:buFont typeface="Arial" panose="020B0604020202020204" pitchFamily="34" charset="0"/>
              <a:buChar char="•"/>
            </a:pPr>
            <a:r>
              <a:rPr lang="en" sz="3200" i="0" u="none" strike="noStrike" cap="none" dirty="0">
                <a:solidFill>
                  <a:schemeClr val="dk1"/>
                </a:solidFill>
                <a:latin typeface="Georgia" panose="02040502050405020303" pitchFamily="18" charset="0"/>
                <a:ea typeface="Times New Roman"/>
                <a:cs typeface="Times New Roman"/>
                <a:sym typeface="Times New Roman"/>
              </a:rPr>
              <a:t>Matching Instruction </a:t>
            </a:r>
            <a:endParaRPr sz="3200" i="0" u="none" strike="noStrike" cap="none" dirty="0">
              <a:solidFill>
                <a:schemeClr val="dk1"/>
              </a:solidFill>
              <a:latin typeface="Georgia" panose="02040502050405020303" pitchFamily="18" charset="0"/>
              <a:ea typeface="Times New Roman"/>
              <a:cs typeface="Times New Roman"/>
              <a:sym typeface="Times New Roman"/>
            </a:endParaRPr>
          </a:p>
        </p:txBody>
      </p:sp>
      <p:sp>
        <p:nvSpPr>
          <p:cNvPr id="366" name="Google Shape;366;p62"/>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100"/>
              <a:buFont typeface="Arial"/>
              <a:buNone/>
            </a:pPr>
            <a:r>
              <a:rPr lang="en" sz="4400" i="0" u="none" strike="noStrike" cap="none" dirty="0">
                <a:solidFill>
                  <a:srgbClr val="000000"/>
                </a:solidFill>
                <a:latin typeface="Georgia" panose="02040502050405020303" pitchFamily="18" charset="0"/>
                <a:ea typeface="Times New Roman"/>
                <a:cs typeface="Times New Roman"/>
                <a:sym typeface="Times New Roman"/>
              </a:rPr>
              <a:t>Interpreting</a:t>
            </a:r>
            <a:endParaRPr sz="4400" i="0" u="none" strike="noStrike" cap="none"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70"/>
        <p:cNvGrpSpPr/>
        <p:nvPr/>
      </p:nvGrpSpPr>
      <p:grpSpPr>
        <a:xfrm>
          <a:off x="0" y="0"/>
          <a:ext cx="0" cy="0"/>
          <a:chOff x="0" y="0"/>
          <a:chExt cx="0" cy="0"/>
        </a:xfrm>
      </p:grpSpPr>
      <p:sp>
        <p:nvSpPr>
          <p:cNvPr id="372" name="Google Shape;372;p63"/>
          <p:cNvSpPr txBox="1">
            <a:spLocks noGrp="1"/>
          </p:cNvSpPr>
          <p:nvPr>
            <p:ph type="title"/>
          </p:nvPr>
        </p:nvSpPr>
        <p:spPr>
          <a:xfrm>
            <a:off x="457200" y="307190"/>
            <a:ext cx="8229600" cy="71171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25"/>
              <a:buFont typeface="Rambla"/>
              <a:buNone/>
            </a:pPr>
            <a:r>
              <a:rPr lang="en" sz="4400" b="0" dirty="0">
                <a:solidFill>
                  <a:schemeClr val="dk1"/>
                </a:solidFill>
                <a:latin typeface="Georgia" panose="02040502050405020303" pitchFamily="18" charset="0"/>
                <a:ea typeface="Times New Roman"/>
                <a:cs typeface="Times New Roman"/>
                <a:sym typeface="Times New Roman"/>
              </a:rPr>
              <a:t>Identifying, prioritizing needs</a:t>
            </a:r>
            <a:endParaRPr sz="4400" b="0" i="0" u="none" strike="noStrike" cap="none" dirty="0">
              <a:solidFill>
                <a:schemeClr val="dk1"/>
              </a:solidFill>
              <a:latin typeface="Georgia" panose="02040502050405020303" pitchFamily="18" charset="0"/>
              <a:ea typeface="Times New Roman"/>
              <a:cs typeface="Times New Roman"/>
              <a:sym typeface="Times New Roman"/>
            </a:endParaRPr>
          </a:p>
        </p:txBody>
      </p:sp>
      <p:pic>
        <p:nvPicPr>
          <p:cNvPr id="373" name="Google Shape;373;p63" descr="&quot;&quot;"/>
          <p:cNvPicPr preferRelativeResize="0"/>
          <p:nvPr/>
        </p:nvPicPr>
        <p:blipFill rotWithShape="1">
          <a:blip r:embed="rId3">
            <a:alphaModFix/>
          </a:blip>
          <a:srcRect/>
          <a:stretch/>
        </p:blipFill>
        <p:spPr>
          <a:xfrm>
            <a:off x="457200" y="1471074"/>
            <a:ext cx="3520156" cy="3144467"/>
          </a:xfrm>
          <a:prstGeom prst="rect">
            <a:avLst/>
          </a:prstGeom>
          <a:noFill/>
          <a:ln>
            <a:noFill/>
          </a:ln>
        </p:spPr>
      </p:pic>
      <p:pic>
        <p:nvPicPr>
          <p:cNvPr id="374" name="Google Shape;374;p63" descr="Pyramid showing the three tier model. Tier 1 refers to the instruction is what all children need to learn. In Tier 2, child/children have the foundation skills or prerequisites needed but they need more targeted instruction to help them acquire the missing components. In Tier 3, a child may be missing a foundational or prerequisite skill or concept that is keeping them from making progress toward the common outcomes that all are instructed in  ( Tier 1) . "/>
          <p:cNvPicPr preferRelativeResize="0"/>
          <p:nvPr/>
        </p:nvPicPr>
        <p:blipFill rotWithShape="1">
          <a:blip r:embed="rId4">
            <a:alphaModFix/>
          </a:blip>
          <a:srcRect/>
          <a:stretch/>
        </p:blipFill>
        <p:spPr>
          <a:xfrm>
            <a:off x="4275909" y="1164590"/>
            <a:ext cx="3622801" cy="3450951"/>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80"/>
        <p:cNvGrpSpPr/>
        <p:nvPr/>
      </p:nvGrpSpPr>
      <p:grpSpPr>
        <a:xfrm>
          <a:off x="0" y="0"/>
          <a:ext cx="0" cy="0"/>
          <a:chOff x="0" y="0"/>
          <a:chExt cx="0" cy="0"/>
        </a:xfrm>
      </p:grpSpPr>
      <p:sp>
        <p:nvSpPr>
          <p:cNvPr id="382" name="Google Shape;382;p64"/>
          <p:cNvSpPr txBox="1">
            <a:spLocks noGrp="1"/>
          </p:cNvSpPr>
          <p:nvPr>
            <p:ph type="title"/>
          </p:nvPr>
        </p:nvSpPr>
        <p:spPr>
          <a:xfrm>
            <a:off x="372175" y="224651"/>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rgbClr val="000000"/>
                </a:solidFill>
                <a:latin typeface="Georgia" panose="02040502050405020303" pitchFamily="18" charset="0"/>
                <a:ea typeface="Times New Roman"/>
                <a:cs typeface="Times New Roman"/>
                <a:sym typeface="Times New Roman"/>
              </a:rPr>
              <a:t>Identifying Needs  </a:t>
            </a:r>
            <a:endParaRPr sz="4400" dirty="0">
              <a:solidFill>
                <a:srgbClr val="000000"/>
              </a:solidFill>
              <a:latin typeface="Georgia" panose="02040502050405020303" pitchFamily="18" charset="0"/>
              <a:ea typeface="Times New Roman"/>
              <a:cs typeface="Times New Roman"/>
              <a:sym typeface="Times New Roman"/>
            </a:endParaRPr>
          </a:p>
        </p:txBody>
      </p:sp>
      <p:pic>
        <p:nvPicPr>
          <p:cNvPr id="383" name="Google Shape;383;p64" descr="Three tier pyramid model"/>
          <p:cNvPicPr preferRelativeResize="0"/>
          <p:nvPr/>
        </p:nvPicPr>
        <p:blipFill rotWithShape="1">
          <a:blip r:embed="rId3">
            <a:alphaModFix/>
          </a:blip>
          <a:srcRect/>
          <a:stretch/>
        </p:blipFill>
        <p:spPr>
          <a:xfrm>
            <a:off x="372175" y="1152475"/>
            <a:ext cx="5325425" cy="3510000"/>
          </a:xfrm>
          <a:prstGeom prst="rect">
            <a:avLst/>
          </a:prstGeom>
          <a:noFill/>
          <a:ln>
            <a:noFill/>
          </a:ln>
        </p:spPr>
      </p:pic>
      <p:sp>
        <p:nvSpPr>
          <p:cNvPr id="384" name="Google Shape;384;p64"/>
          <p:cNvSpPr txBox="1"/>
          <p:nvPr/>
        </p:nvSpPr>
        <p:spPr>
          <a:xfrm>
            <a:off x="5251779" y="3749228"/>
            <a:ext cx="3124361" cy="5234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Georgia" panose="02040502050405020303" pitchFamily="18" charset="0"/>
                <a:ea typeface="Times New Roman"/>
                <a:cs typeface="Times New Roman"/>
                <a:sym typeface="Times New Roman"/>
              </a:rPr>
              <a:t>Counts forward to 20</a:t>
            </a:r>
            <a:endParaRPr sz="2400" dirty="0">
              <a:latin typeface="Georgia" panose="02040502050405020303" pitchFamily="18" charset="0"/>
              <a:ea typeface="Times New Roman"/>
              <a:cs typeface="Times New Roman"/>
              <a:sym typeface="Times New Roman"/>
            </a:endParaRPr>
          </a:p>
        </p:txBody>
      </p:sp>
      <p:sp>
        <p:nvSpPr>
          <p:cNvPr id="385" name="Google Shape;385;p64"/>
          <p:cNvSpPr txBox="1"/>
          <p:nvPr/>
        </p:nvSpPr>
        <p:spPr>
          <a:xfrm>
            <a:off x="4571999" y="2435423"/>
            <a:ext cx="4320775" cy="115045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Georgia" panose="02040502050405020303" pitchFamily="18" charset="0"/>
                <a:ea typeface="Times New Roman"/>
                <a:cs typeface="Times New Roman"/>
                <a:sym typeface="Times New Roman"/>
              </a:rPr>
              <a:t>Component skill of counting  1:1 </a:t>
            </a:r>
            <a:r>
              <a:rPr lang="en" sz="2400" dirty="0" smtClean="0">
                <a:latin typeface="Georgia" panose="02040502050405020303" pitchFamily="18" charset="0"/>
                <a:ea typeface="Times New Roman"/>
                <a:cs typeface="Times New Roman"/>
                <a:sym typeface="Times New Roman"/>
              </a:rPr>
              <a:t>correspondence </a:t>
            </a:r>
            <a:endParaRPr sz="2400" dirty="0">
              <a:latin typeface="Georgia" panose="02040502050405020303" pitchFamily="18" charset="0"/>
              <a:ea typeface="Times New Roman"/>
              <a:cs typeface="Times New Roman"/>
              <a:sym typeface="Times New Roman"/>
            </a:endParaRPr>
          </a:p>
        </p:txBody>
      </p:sp>
      <p:sp>
        <p:nvSpPr>
          <p:cNvPr id="386" name="Google Shape;386;p64"/>
          <p:cNvSpPr txBox="1"/>
          <p:nvPr/>
        </p:nvSpPr>
        <p:spPr>
          <a:xfrm>
            <a:off x="3729318" y="1152475"/>
            <a:ext cx="5252122" cy="12829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Georgia" panose="02040502050405020303" pitchFamily="18" charset="0"/>
                <a:ea typeface="Times New Roman"/>
                <a:cs typeface="Times New Roman"/>
                <a:sym typeface="Times New Roman"/>
              </a:rPr>
              <a:t>Foundational/prerequisite skill: recognizing numbers, memorization</a:t>
            </a:r>
            <a:endParaRPr sz="2400" dirty="0">
              <a:latin typeface="Georgia" panose="02040502050405020303" pitchFamily="18" charset="0"/>
              <a:ea typeface="Times New Roman"/>
              <a:cs typeface="Times New Roman"/>
              <a:sym typeface="Times New Roman"/>
            </a:endParaRPr>
          </a:p>
          <a:p>
            <a:pPr marL="0" lvl="0" indent="0" algn="l" rtl="0">
              <a:spcBef>
                <a:spcPts val="0"/>
              </a:spcBef>
              <a:spcAft>
                <a:spcPts val="0"/>
              </a:spcAft>
              <a:buNone/>
            </a:pPr>
            <a:r>
              <a:rPr lang="en" sz="2400" dirty="0">
                <a:latin typeface="Georgia" panose="02040502050405020303" pitchFamily="18" charset="0"/>
                <a:ea typeface="Times New Roman"/>
                <a:cs typeface="Times New Roman"/>
                <a:sym typeface="Times New Roman"/>
              </a:rPr>
              <a:t> and recall</a:t>
            </a:r>
            <a:endParaRPr sz="24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91"/>
        <p:cNvGrpSpPr/>
        <p:nvPr/>
      </p:nvGrpSpPr>
      <p:grpSpPr>
        <a:xfrm>
          <a:off x="0" y="0"/>
          <a:ext cx="0" cy="0"/>
          <a:chOff x="0" y="0"/>
          <a:chExt cx="0" cy="0"/>
        </a:xfrm>
      </p:grpSpPr>
      <p:sp>
        <p:nvSpPr>
          <p:cNvPr id="393" name="Google Shape;393;p65"/>
          <p:cNvSpPr txBox="1">
            <a:spLocks noGrp="1"/>
          </p:cNvSpPr>
          <p:nvPr>
            <p:ph type="title"/>
          </p:nvPr>
        </p:nvSpPr>
        <p:spPr>
          <a:xfrm>
            <a:off x="311700" y="210711"/>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rgbClr val="000000"/>
                </a:solidFill>
                <a:latin typeface="Georgia" panose="02040502050405020303" pitchFamily="18" charset="0"/>
                <a:ea typeface="Times New Roman"/>
                <a:cs typeface="Times New Roman"/>
                <a:sym typeface="Times New Roman"/>
              </a:rPr>
              <a:t>Prioritizing Needs  </a:t>
            </a:r>
            <a:endParaRPr sz="4400" dirty="0">
              <a:solidFill>
                <a:srgbClr val="000000"/>
              </a:solidFill>
              <a:latin typeface="Georgia" panose="02040502050405020303" pitchFamily="18" charset="0"/>
              <a:ea typeface="Times New Roman"/>
              <a:cs typeface="Times New Roman"/>
              <a:sym typeface="Times New Roman"/>
            </a:endParaRPr>
          </a:p>
        </p:txBody>
      </p:sp>
      <p:pic>
        <p:nvPicPr>
          <p:cNvPr id="394" name="Google Shape;394;p65" descr="Three tier pyramid model"/>
          <p:cNvPicPr preferRelativeResize="0"/>
          <p:nvPr/>
        </p:nvPicPr>
        <p:blipFill rotWithShape="1">
          <a:blip r:embed="rId3">
            <a:alphaModFix/>
          </a:blip>
          <a:srcRect/>
          <a:stretch/>
        </p:blipFill>
        <p:spPr>
          <a:xfrm>
            <a:off x="372175" y="1152475"/>
            <a:ext cx="5325425" cy="3510000"/>
          </a:xfrm>
          <a:prstGeom prst="rect">
            <a:avLst/>
          </a:prstGeom>
          <a:noFill/>
          <a:ln>
            <a:noFill/>
          </a:ln>
        </p:spPr>
      </p:pic>
      <p:sp>
        <p:nvSpPr>
          <p:cNvPr id="395" name="Google Shape;395;p65"/>
          <p:cNvSpPr txBox="1"/>
          <p:nvPr/>
        </p:nvSpPr>
        <p:spPr>
          <a:xfrm>
            <a:off x="5243448" y="3794715"/>
            <a:ext cx="3063639" cy="5508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Georgia" panose="02040502050405020303" pitchFamily="18" charset="0"/>
                <a:ea typeface="Times New Roman"/>
                <a:cs typeface="Times New Roman"/>
                <a:sym typeface="Times New Roman"/>
              </a:rPr>
              <a:t>Counts forward to 20</a:t>
            </a:r>
            <a:endParaRPr sz="2400" dirty="0">
              <a:latin typeface="Georgia" panose="02040502050405020303" pitchFamily="18" charset="0"/>
              <a:ea typeface="Times New Roman"/>
              <a:cs typeface="Times New Roman"/>
              <a:sym typeface="Times New Roman"/>
            </a:endParaRPr>
          </a:p>
        </p:txBody>
      </p:sp>
      <p:sp>
        <p:nvSpPr>
          <p:cNvPr id="396" name="Google Shape;396;p65"/>
          <p:cNvSpPr txBox="1"/>
          <p:nvPr/>
        </p:nvSpPr>
        <p:spPr>
          <a:xfrm>
            <a:off x="4572000" y="2521201"/>
            <a:ext cx="4406537" cy="7725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Georgia" panose="02040502050405020303" pitchFamily="18" charset="0"/>
                <a:ea typeface="Times New Roman"/>
                <a:cs typeface="Times New Roman"/>
                <a:sym typeface="Times New Roman"/>
              </a:rPr>
              <a:t>Component skill of counting  1:1 </a:t>
            </a:r>
            <a:r>
              <a:rPr lang="en" sz="2400" dirty="0" smtClean="0">
                <a:latin typeface="Georgia" panose="02040502050405020303" pitchFamily="18" charset="0"/>
                <a:ea typeface="Times New Roman"/>
                <a:cs typeface="Times New Roman"/>
                <a:sym typeface="Times New Roman"/>
              </a:rPr>
              <a:t>correspondence </a:t>
            </a:r>
            <a:endParaRPr sz="2400" dirty="0">
              <a:latin typeface="Georgia" panose="02040502050405020303" pitchFamily="18" charset="0"/>
              <a:ea typeface="Times New Roman"/>
              <a:cs typeface="Times New Roman"/>
              <a:sym typeface="Times New Roman"/>
            </a:endParaRPr>
          </a:p>
        </p:txBody>
      </p:sp>
      <p:sp>
        <p:nvSpPr>
          <p:cNvPr id="397" name="Google Shape;397;p65"/>
          <p:cNvSpPr txBox="1"/>
          <p:nvPr/>
        </p:nvSpPr>
        <p:spPr>
          <a:xfrm>
            <a:off x="3782822" y="1111238"/>
            <a:ext cx="5195715" cy="12313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Georgia" panose="02040502050405020303" pitchFamily="18" charset="0"/>
                <a:ea typeface="Times New Roman"/>
                <a:cs typeface="Times New Roman"/>
                <a:sym typeface="Times New Roman"/>
              </a:rPr>
              <a:t>Foundational/prerequisite skill: recognizing numbers, </a:t>
            </a:r>
            <a:r>
              <a:rPr lang="en" sz="2400" dirty="0" smtClean="0">
                <a:latin typeface="Georgia" panose="02040502050405020303" pitchFamily="18" charset="0"/>
                <a:ea typeface="Times New Roman"/>
                <a:cs typeface="Times New Roman"/>
                <a:sym typeface="Times New Roman"/>
              </a:rPr>
              <a:t>memorization</a:t>
            </a:r>
            <a:r>
              <a:rPr lang="en" sz="2400" dirty="0">
                <a:latin typeface="Georgia" panose="02040502050405020303" pitchFamily="18" charset="0"/>
                <a:ea typeface="Times New Roman"/>
                <a:cs typeface="Times New Roman"/>
                <a:sym typeface="Times New Roman"/>
              </a:rPr>
              <a:t> </a:t>
            </a:r>
            <a:r>
              <a:rPr lang="en" sz="2400" dirty="0" smtClean="0">
                <a:latin typeface="Georgia" panose="02040502050405020303" pitchFamily="18" charset="0"/>
                <a:ea typeface="Times New Roman"/>
                <a:cs typeface="Times New Roman"/>
                <a:sym typeface="Times New Roman"/>
              </a:rPr>
              <a:t>and </a:t>
            </a:r>
            <a:r>
              <a:rPr lang="en" sz="2400" dirty="0">
                <a:latin typeface="Georgia" panose="02040502050405020303" pitchFamily="18" charset="0"/>
                <a:ea typeface="Times New Roman"/>
                <a:cs typeface="Times New Roman"/>
                <a:sym typeface="Times New Roman"/>
              </a:rPr>
              <a:t>recall</a:t>
            </a:r>
            <a:endParaRPr sz="24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02"/>
        <p:cNvGrpSpPr/>
        <p:nvPr/>
      </p:nvGrpSpPr>
      <p:grpSpPr>
        <a:xfrm>
          <a:off x="0" y="0"/>
          <a:ext cx="0" cy="0"/>
          <a:chOff x="0" y="0"/>
          <a:chExt cx="0" cy="0"/>
        </a:xfrm>
      </p:grpSpPr>
      <p:sp>
        <p:nvSpPr>
          <p:cNvPr id="404" name="Google Shape;404;p66"/>
          <p:cNvSpPr txBox="1">
            <a:spLocks noGrp="1"/>
          </p:cNvSpPr>
          <p:nvPr>
            <p:ph type="title"/>
          </p:nvPr>
        </p:nvSpPr>
        <p:spPr>
          <a:xfrm>
            <a:off x="242031" y="163800"/>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rgbClr val="000000"/>
                </a:solidFill>
                <a:latin typeface="Georgia" panose="02040502050405020303" pitchFamily="18" charset="0"/>
                <a:ea typeface="Times New Roman"/>
                <a:cs typeface="Times New Roman"/>
                <a:sym typeface="Times New Roman"/>
              </a:rPr>
              <a:t>Matching Instruction  </a:t>
            </a:r>
            <a:endParaRPr sz="4400" dirty="0">
              <a:solidFill>
                <a:srgbClr val="000000"/>
              </a:solidFill>
              <a:latin typeface="Georgia" panose="02040502050405020303" pitchFamily="18" charset="0"/>
              <a:ea typeface="Times New Roman"/>
              <a:cs typeface="Times New Roman"/>
              <a:sym typeface="Times New Roman"/>
            </a:endParaRPr>
          </a:p>
        </p:txBody>
      </p:sp>
      <p:pic>
        <p:nvPicPr>
          <p:cNvPr id="405" name="Google Shape;405;p66" descr="Three tier pyramid model"/>
          <p:cNvPicPr preferRelativeResize="0"/>
          <p:nvPr/>
        </p:nvPicPr>
        <p:blipFill rotWithShape="1">
          <a:blip r:embed="rId3">
            <a:alphaModFix/>
          </a:blip>
          <a:srcRect/>
          <a:stretch/>
        </p:blipFill>
        <p:spPr>
          <a:xfrm>
            <a:off x="372175" y="1152475"/>
            <a:ext cx="5325425" cy="3510000"/>
          </a:xfrm>
          <a:prstGeom prst="rect">
            <a:avLst/>
          </a:prstGeom>
          <a:noFill/>
          <a:ln>
            <a:noFill/>
          </a:ln>
        </p:spPr>
      </p:pic>
      <p:sp>
        <p:nvSpPr>
          <p:cNvPr id="406" name="Google Shape;406;p66"/>
          <p:cNvSpPr txBox="1"/>
          <p:nvPr/>
        </p:nvSpPr>
        <p:spPr>
          <a:xfrm>
            <a:off x="5337841" y="3443400"/>
            <a:ext cx="3718329" cy="9823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Georgia" panose="02040502050405020303" pitchFamily="18" charset="0"/>
                <a:ea typeface="Times New Roman"/>
                <a:cs typeface="Times New Roman"/>
                <a:sym typeface="Times New Roman"/>
              </a:rPr>
              <a:t>General Curriculum- </a:t>
            </a:r>
            <a:endParaRPr lang="en" sz="2400" dirty="0" smtClean="0">
              <a:latin typeface="Georgia" panose="02040502050405020303" pitchFamily="18" charset="0"/>
              <a:ea typeface="Times New Roman"/>
              <a:cs typeface="Times New Roman"/>
              <a:sym typeface="Times New Roman"/>
            </a:endParaRPr>
          </a:p>
          <a:p>
            <a:pPr marL="0" lvl="0" indent="0" algn="l" rtl="0">
              <a:spcBef>
                <a:spcPts val="0"/>
              </a:spcBef>
              <a:spcAft>
                <a:spcPts val="0"/>
              </a:spcAft>
              <a:buNone/>
            </a:pPr>
            <a:r>
              <a:rPr lang="en" sz="2400" dirty="0" smtClean="0">
                <a:latin typeface="Georgia" panose="02040502050405020303" pitchFamily="18" charset="0"/>
                <a:ea typeface="Times New Roman"/>
                <a:cs typeface="Times New Roman"/>
                <a:sym typeface="Times New Roman"/>
              </a:rPr>
              <a:t>focus </a:t>
            </a:r>
            <a:r>
              <a:rPr lang="en" sz="2400" dirty="0">
                <a:latin typeface="Georgia" panose="02040502050405020303" pitchFamily="18" charset="0"/>
                <a:ea typeface="Times New Roman"/>
                <a:cs typeface="Times New Roman"/>
                <a:sym typeface="Times New Roman"/>
              </a:rPr>
              <a:t>for all children </a:t>
            </a:r>
            <a:endParaRPr sz="2400" dirty="0">
              <a:latin typeface="Georgia" panose="02040502050405020303" pitchFamily="18" charset="0"/>
              <a:ea typeface="Times New Roman"/>
              <a:cs typeface="Times New Roman"/>
              <a:sym typeface="Times New Roman"/>
            </a:endParaRPr>
          </a:p>
        </p:txBody>
      </p:sp>
      <p:sp>
        <p:nvSpPr>
          <p:cNvPr id="407" name="Google Shape;407;p66"/>
          <p:cNvSpPr txBox="1"/>
          <p:nvPr/>
        </p:nvSpPr>
        <p:spPr>
          <a:xfrm>
            <a:off x="4281031" y="2268750"/>
            <a:ext cx="4690606" cy="9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latin typeface="Georgia" panose="02040502050405020303" pitchFamily="18" charset="0"/>
                <a:ea typeface="Times New Roman"/>
                <a:cs typeface="Times New Roman"/>
                <a:sym typeface="Times New Roman"/>
              </a:rPr>
              <a:t>Targeted </a:t>
            </a:r>
            <a:r>
              <a:rPr lang="en" sz="2400" dirty="0">
                <a:latin typeface="Georgia" panose="02040502050405020303" pitchFamily="18" charset="0"/>
                <a:ea typeface="Times New Roman"/>
                <a:cs typeface="Times New Roman"/>
                <a:sym typeface="Times New Roman"/>
              </a:rPr>
              <a:t>instruction </a:t>
            </a:r>
            <a:r>
              <a:rPr lang="en" sz="2400" dirty="0" smtClean="0">
                <a:latin typeface="Georgia" panose="02040502050405020303" pitchFamily="18" charset="0"/>
                <a:ea typeface="Times New Roman"/>
                <a:cs typeface="Times New Roman"/>
                <a:sym typeface="Times New Roman"/>
              </a:rPr>
              <a:t>(additional </a:t>
            </a:r>
            <a:r>
              <a:rPr lang="en" sz="2400" dirty="0">
                <a:latin typeface="Georgia" panose="02040502050405020303" pitchFamily="18" charset="0"/>
                <a:ea typeface="Times New Roman"/>
                <a:cs typeface="Times New Roman"/>
                <a:sym typeface="Times New Roman"/>
              </a:rPr>
              <a:t>learning </a:t>
            </a:r>
            <a:r>
              <a:rPr lang="en" sz="2400" dirty="0" smtClean="0">
                <a:latin typeface="Georgia" panose="02040502050405020303" pitchFamily="18" charset="0"/>
                <a:ea typeface="Times New Roman"/>
                <a:cs typeface="Times New Roman"/>
                <a:sym typeface="Times New Roman"/>
              </a:rPr>
              <a:t>0pportunities</a:t>
            </a:r>
            <a:r>
              <a:rPr lang="en" sz="2400" dirty="0">
                <a:latin typeface="Georgia" panose="02040502050405020303" pitchFamily="18" charset="0"/>
                <a:ea typeface="Times New Roman"/>
                <a:cs typeface="Times New Roman"/>
                <a:sym typeface="Times New Roman"/>
              </a:rPr>
              <a:t>)</a:t>
            </a:r>
            <a:endParaRPr sz="2400" dirty="0">
              <a:latin typeface="Georgia" panose="02040502050405020303" pitchFamily="18" charset="0"/>
              <a:ea typeface="Times New Roman"/>
              <a:cs typeface="Times New Roman"/>
              <a:sym typeface="Times New Roman"/>
            </a:endParaRPr>
          </a:p>
        </p:txBody>
      </p:sp>
      <p:sp>
        <p:nvSpPr>
          <p:cNvPr id="408" name="Google Shape;408;p66"/>
          <p:cNvSpPr txBox="1"/>
          <p:nvPr/>
        </p:nvSpPr>
        <p:spPr>
          <a:xfrm>
            <a:off x="3468850" y="1389275"/>
            <a:ext cx="5675150" cy="4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Georgia" panose="02040502050405020303" pitchFamily="18" charset="0"/>
              </a:rPr>
              <a:t>I</a:t>
            </a:r>
            <a:r>
              <a:rPr lang="en" sz="2400" dirty="0">
                <a:latin typeface="Georgia" panose="02040502050405020303" pitchFamily="18" charset="0"/>
                <a:ea typeface="Times New Roman"/>
                <a:cs typeface="Times New Roman"/>
                <a:sym typeface="Times New Roman"/>
              </a:rPr>
              <a:t>ndividualized, intensive and intentional </a:t>
            </a:r>
            <a:endParaRPr sz="24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12"/>
        <p:cNvGrpSpPr/>
        <p:nvPr/>
      </p:nvGrpSpPr>
      <p:grpSpPr>
        <a:xfrm>
          <a:off x="0" y="0"/>
          <a:ext cx="0" cy="0"/>
          <a:chOff x="0" y="0"/>
          <a:chExt cx="0" cy="0"/>
        </a:xfrm>
      </p:grpSpPr>
      <p:sp>
        <p:nvSpPr>
          <p:cNvPr id="413" name="Google Shape;413;p67"/>
          <p:cNvSpPr txBox="1">
            <a:spLocks noGrp="1"/>
          </p:cNvSpPr>
          <p:nvPr>
            <p:ph type="body" idx="1"/>
          </p:nvPr>
        </p:nvSpPr>
        <p:spPr>
          <a:xfrm>
            <a:off x="311700" y="754967"/>
            <a:ext cx="8520600" cy="4306131"/>
          </a:xfrm>
          <a:prstGeom prst="rect">
            <a:avLst/>
          </a:prstGeom>
          <a:noFill/>
          <a:ln>
            <a:noFill/>
          </a:ln>
        </p:spPr>
        <p:txBody>
          <a:bodyPr spcFirstLastPara="1" wrap="square" lIns="91425" tIns="45700" rIns="91425" bIns="45700" anchor="t" anchorCtr="0">
            <a:noAutofit/>
          </a:bodyPr>
          <a:lstStyle/>
          <a:p>
            <a:pPr marL="457200" marR="0" lvl="0" indent="-368300" algn="l" rtl="0">
              <a:lnSpc>
                <a:spcPct val="100000"/>
              </a:lnSpc>
              <a:spcBef>
                <a:spcPts val="400"/>
              </a:spcBef>
              <a:spcAft>
                <a:spcPts val="0"/>
              </a:spcAft>
              <a:buClrTx/>
              <a:buSzPts val="2200"/>
              <a:buFont typeface="Arial" panose="020B0604020202020204" pitchFamily="34" charset="0"/>
              <a:buChar char="•"/>
            </a:pPr>
            <a:r>
              <a:rPr lang="en" sz="2400" dirty="0">
                <a:solidFill>
                  <a:srgbClr val="000000"/>
                </a:solidFill>
                <a:latin typeface="Georgia" panose="02040502050405020303" pitchFamily="18" charset="0"/>
                <a:ea typeface="Times New Roman"/>
                <a:cs typeface="Times New Roman"/>
                <a:sym typeface="Times New Roman"/>
              </a:rPr>
              <a:t>DEC Recommended Practices: </a:t>
            </a:r>
            <a:r>
              <a:rPr lang="en" sz="2400" u="sng" dirty="0">
                <a:solidFill>
                  <a:srgbClr val="000000"/>
                </a:solidFill>
                <a:latin typeface="Georgia" panose="02040502050405020303" pitchFamily="18" charset="0"/>
                <a:ea typeface="Times New Roman"/>
                <a:cs typeface="Times New Roman"/>
                <a:sym typeface="Times New Roman"/>
                <a:hlinkClick r:id="rId3" tooltip="website link"/>
              </a:rPr>
              <a:t>http://www.dec-sped.org/dec-recommended-practices</a:t>
            </a:r>
            <a:endParaRPr sz="2400" dirty="0">
              <a:solidFill>
                <a:srgbClr val="000000"/>
              </a:solidFill>
              <a:latin typeface="Georgia" panose="02040502050405020303" pitchFamily="18" charset="0"/>
              <a:ea typeface="Times New Roman"/>
              <a:cs typeface="Times New Roman"/>
              <a:sym typeface="Times New Roman"/>
            </a:endParaRPr>
          </a:p>
          <a:p>
            <a:pPr marL="457200" marR="0" lvl="0" indent="-368300" algn="l" rtl="0">
              <a:lnSpc>
                <a:spcPct val="100000"/>
              </a:lnSpc>
              <a:spcBef>
                <a:spcPts val="1000"/>
              </a:spcBef>
              <a:spcAft>
                <a:spcPts val="0"/>
              </a:spcAft>
              <a:buClrTx/>
              <a:buSzPts val="2200"/>
              <a:buFont typeface="Arial" panose="020B0604020202020204" pitchFamily="34" charset="0"/>
              <a:buChar char="•"/>
            </a:pPr>
            <a:r>
              <a:rPr lang="en" sz="2400" dirty="0">
                <a:solidFill>
                  <a:srgbClr val="000000"/>
                </a:solidFill>
                <a:latin typeface="Georgia" panose="02040502050405020303" pitchFamily="18" charset="0"/>
                <a:ea typeface="Times New Roman"/>
                <a:cs typeface="Times New Roman"/>
                <a:sym typeface="Times New Roman"/>
              </a:rPr>
              <a:t>ECTA W</a:t>
            </a:r>
            <a:r>
              <a:rPr lang="en" sz="2400" dirty="0" smtClean="0">
                <a:solidFill>
                  <a:srgbClr val="000000"/>
                </a:solidFill>
                <a:latin typeface="Georgia" panose="02040502050405020303" pitchFamily="18" charset="0"/>
                <a:ea typeface="Times New Roman"/>
                <a:cs typeface="Times New Roman"/>
                <a:sym typeface="Times New Roman"/>
              </a:rPr>
              <a:t>eb site</a:t>
            </a:r>
            <a:r>
              <a:rPr lang="en" sz="2400" dirty="0">
                <a:solidFill>
                  <a:srgbClr val="000000"/>
                </a:solidFill>
                <a:latin typeface="Georgia" panose="02040502050405020303" pitchFamily="18" charset="0"/>
                <a:ea typeface="Times New Roman"/>
                <a:cs typeface="Times New Roman"/>
                <a:sym typeface="Times New Roman"/>
              </a:rPr>
              <a:t>: Screening, </a:t>
            </a:r>
            <a:r>
              <a:rPr lang="en" sz="2400" dirty="0" smtClean="0">
                <a:solidFill>
                  <a:srgbClr val="000000"/>
                </a:solidFill>
                <a:latin typeface="Georgia" panose="02040502050405020303" pitchFamily="18" charset="0"/>
                <a:ea typeface="Times New Roman"/>
                <a:cs typeface="Times New Roman"/>
                <a:sym typeface="Times New Roman"/>
              </a:rPr>
              <a:t>Evaluation, </a:t>
            </a:r>
            <a:r>
              <a:rPr lang="en" sz="2400" dirty="0">
                <a:solidFill>
                  <a:srgbClr val="000000"/>
                </a:solidFill>
                <a:latin typeface="Georgia" panose="02040502050405020303" pitchFamily="18" charset="0"/>
                <a:ea typeface="Times New Roman"/>
                <a:cs typeface="Times New Roman"/>
                <a:sym typeface="Times New Roman"/>
              </a:rPr>
              <a:t>and Assessment </a:t>
            </a:r>
            <a:r>
              <a:rPr lang="en" sz="2400" u="sng" dirty="0">
                <a:solidFill>
                  <a:srgbClr val="000000"/>
                </a:solidFill>
                <a:latin typeface="Georgia" panose="02040502050405020303" pitchFamily="18" charset="0"/>
                <a:ea typeface="Times New Roman"/>
                <a:cs typeface="Times New Roman"/>
                <a:sym typeface="Times New Roman"/>
                <a:hlinkClick r:id="rId4" tooltip="webite link"/>
              </a:rPr>
              <a:t>http://ectacenter.org/topics/earlyid/screeneval.asp</a:t>
            </a:r>
            <a:endParaRPr sz="2400" dirty="0">
              <a:solidFill>
                <a:srgbClr val="000000"/>
              </a:solidFill>
              <a:latin typeface="Georgia" panose="02040502050405020303" pitchFamily="18" charset="0"/>
              <a:ea typeface="Times New Roman"/>
              <a:cs typeface="Times New Roman"/>
              <a:sym typeface="Times New Roman"/>
            </a:endParaRPr>
          </a:p>
          <a:p>
            <a:pPr marL="457200" marR="0" lvl="0" indent="-368300" algn="l" rtl="0">
              <a:lnSpc>
                <a:spcPct val="100000"/>
              </a:lnSpc>
              <a:spcBef>
                <a:spcPts val="1000"/>
              </a:spcBef>
              <a:spcAft>
                <a:spcPts val="0"/>
              </a:spcAft>
              <a:buClrTx/>
              <a:buSzPts val="2200"/>
              <a:buFont typeface="Arial" panose="020B0604020202020204" pitchFamily="34" charset="0"/>
              <a:buChar char="•"/>
            </a:pPr>
            <a:r>
              <a:rPr lang="en" sz="2400" dirty="0">
                <a:solidFill>
                  <a:srgbClr val="000000"/>
                </a:solidFill>
                <a:latin typeface="Georgia" panose="02040502050405020303" pitchFamily="18" charset="0"/>
                <a:ea typeface="Times New Roman"/>
                <a:cs typeface="Times New Roman"/>
                <a:sym typeface="Times New Roman"/>
              </a:rPr>
              <a:t>ECTA W</a:t>
            </a:r>
            <a:r>
              <a:rPr lang="en" sz="2400" dirty="0" smtClean="0">
                <a:solidFill>
                  <a:srgbClr val="000000"/>
                </a:solidFill>
                <a:latin typeface="Georgia" panose="02040502050405020303" pitchFamily="18" charset="0"/>
                <a:ea typeface="Times New Roman"/>
                <a:cs typeface="Times New Roman"/>
                <a:sym typeface="Times New Roman"/>
              </a:rPr>
              <a:t>eb site</a:t>
            </a:r>
            <a:r>
              <a:rPr lang="en" sz="2400" dirty="0">
                <a:solidFill>
                  <a:srgbClr val="000000"/>
                </a:solidFill>
                <a:latin typeface="Georgia" panose="02040502050405020303" pitchFamily="18" charset="0"/>
                <a:ea typeface="Times New Roman"/>
                <a:cs typeface="Times New Roman"/>
                <a:sym typeface="Times New Roman"/>
              </a:rPr>
              <a:t>: Improving Systems, </a:t>
            </a:r>
            <a:r>
              <a:rPr lang="en" sz="2400" dirty="0" smtClean="0">
                <a:solidFill>
                  <a:srgbClr val="000000"/>
                </a:solidFill>
                <a:latin typeface="Georgia" panose="02040502050405020303" pitchFamily="18" charset="0"/>
                <a:ea typeface="Times New Roman"/>
                <a:cs typeface="Times New Roman"/>
                <a:sym typeface="Times New Roman"/>
              </a:rPr>
              <a:t>Practices, </a:t>
            </a:r>
            <a:r>
              <a:rPr lang="en" sz="2400" dirty="0">
                <a:solidFill>
                  <a:srgbClr val="000000"/>
                </a:solidFill>
                <a:latin typeface="Georgia" panose="02040502050405020303" pitchFamily="18" charset="0"/>
                <a:ea typeface="Times New Roman"/>
                <a:cs typeface="Times New Roman"/>
                <a:sym typeface="Times New Roman"/>
              </a:rPr>
              <a:t>and </a:t>
            </a:r>
            <a:r>
              <a:rPr lang="en" sz="2400" dirty="0" smtClean="0">
                <a:solidFill>
                  <a:srgbClr val="000000"/>
                </a:solidFill>
                <a:latin typeface="Georgia" panose="02040502050405020303" pitchFamily="18" charset="0"/>
                <a:ea typeface="Times New Roman"/>
                <a:cs typeface="Times New Roman"/>
                <a:sym typeface="Times New Roman"/>
              </a:rPr>
              <a:t>Outcomes - Performance Checklists</a:t>
            </a:r>
            <a:r>
              <a:rPr lang="en" sz="2400" dirty="0">
                <a:solidFill>
                  <a:srgbClr val="000000"/>
                </a:solidFill>
                <a:latin typeface="Georgia" panose="02040502050405020303" pitchFamily="18" charset="0"/>
                <a:ea typeface="Times New Roman"/>
                <a:cs typeface="Times New Roman"/>
                <a:sym typeface="Times New Roman"/>
              </a:rPr>
              <a:t> </a:t>
            </a:r>
            <a:r>
              <a:rPr lang="en" sz="2400" u="sng" dirty="0" smtClean="0">
                <a:solidFill>
                  <a:srgbClr val="000000"/>
                </a:solidFill>
                <a:latin typeface="Georgia" panose="02040502050405020303" pitchFamily="18" charset="0"/>
                <a:ea typeface="Times New Roman"/>
                <a:cs typeface="Times New Roman"/>
                <a:sym typeface="Times New Roman"/>
                <a:hlinkClick r:id="rId5" tooltip="website link"/>
              </a:rPr>
              <a:t>http</a:t>
            </a:r>
            <a:r>
              <a:rPr lang="en" sz="2400" u="sng" dirty="0">
                <a:solidFill>
                  <a:srgbClr val="000000"/>
                </a:solidFill>
                <a:latin typeface="Georgia" panose="02040502050405020303" pitchFamily="18" charset="0"/>
                <a:ea typeface="Times New Roman"/>
                <a:cs typeface="Times New Roman"/>
                <a:sym typeface="Times New Roman"/>
                <a:hlinkClick r:id="rId5" tooltip="website link"/>
              </a:rPr>
              <a:t>://ectacenter.org/decrp/type-checklists.asp</a:t>
            </a:r>
            <a:endParaRPr sz="2400" dirty="0">
              <a:solidFill>
                <a:srgbClr val="000000"/>
              </a:solidFill>
              <a:latin typeface="Georgia" panose="02040502050405020303" pitchFamily="18" charset="0"/>
              <a:ea typeface="Times New Roman"/>
              <a:cs typeface="Times New Roman"/>
              <a:sym typeface="Times New Roman"/>
            </a:endParaRPr>
          </a:p>
          <a:p>
            <a:pPr marL="457200" marR="0" lvl="0" indent="-368300" algn="l" rtl="0">
              <a:lnSpc>
                <a:spcPct val="100000"/>
              </a:lnSpc>
              <a:spcBef>
                <a:spcPts val="1000"/>
              </a:spcBef>
              <a:spcAft>
                <a:spcPts val="0"/>
              </a:spcAft>
              <a:buClrTx/>
              <a:buSzPts val="2200"/>
              <a:buFont typeface="Arial" panose="020B0604020202020204" pitchFamily="34" charset="0"/>
              <a:buChar char="•"/>
            </a:pPr>
            <a:r>
              <a:rPr lang="en" sz="2400" dirty="0">
                <a:solidFill>
                  <a:srgbClr val="000000"/>
                </a:solidFill>
                <a:latin typeface="Georgia" panose="02040502050405020303" pitchFamily="18" charset="0"/>
                <a:ea typeface="Times New Roman"/>
                <a:cs typeface="Times New Roman"/>
                <a:sym typeface="Times New Roman"/>
              </a:rPr>
              <a:t>ECTA W</a:t>
            </a:r>
            <a:r>
              <a:rPr lang="en" sz="2400" dirty="0" smtClean="0">
                <a:solidFill>
                  <a:srgbClr val="000000"/>
                </a:solidFill>
                <a:latin typeface="Georgia" panose="02040502050405020303" pitchFamily="18" charset="0"/>
                <a:ea typeface="Times New Roman"/>
                <a:cs typeface="Times New Roman"/>
                <a:sym typeface="Times New Roman"/>
              </a:rPr>
              <a:t>eb site</a:t>
            </a:r>
            <a:r>
              <a:rPr lang="en" sz="2400" dirty="0">
                <a:solidFill>
                  <a:srgbClr val="000000"/>
                </a:solidFill>
                <a:latin typeface="Georgia" panose="02040502050405020303" pitchFamily="18" charset="0"/>
                <a:ea typeface="Times New Roman"/>
                <a:cs typeface="Times New Roman"/>
                <a:sym typeface="Times New Roman"/>
              </a:rPr>
              <a:t>: Recommended </a:t>
            </a:r>
            <a:r>
              <a:rPr lang="en" sz="2400" dirty="0" smtClean="0">
                <a:solidFill>
                  <a:srgbClr val="000000"/>
                </a:solidFill>
                <a:latin typeface="Georgia" panose="02040502050405020303" pitchFamily="18" charset="0"/>
                <a:ea typeface="Times New Roman"/>
                <a:cs typeface="Times New Roman"/>
                <a:sym typeface="Times New Roman"/>
              </a:rPr>
              <a:t>Practices - Assessment Checklists </a:t>
            </a:r>
            <a:r>
              <a:rPr lang="en" sz="2400" u="sng" dirty="0" smtClean="0">
                <a:solidFill>
                  <a:srgbClr val="000000"/>
                </a:solidFill>
                <a:latin typeface="Georgia" panose="02040502050405020303" pitchFamily="18" charset="0"/>
                <a:ea typeface="Times New Roman"/>
                <a:cs typeface="Times New Roman"/>
                <a:sym typeface="Times New Roman"/>
                <a:hlinkClick r:id="rId6" tooltip="website link"/>
              </a:rPr>
              <a:t>http://ectacenter.org/decrp/topic-assessment.asp</a:t>
            </a:r>
            <a:r>
              <a:rPr lang="en" sz="2400" dirty="0" smtClean="0">
                <a:solidFill>
                  <a:srgbClr val="000000"/>
                </a:solidFill>
                <a:latin typeface="Georgia" panose="02040502050405020303" pitchFamily="18" charset="0"/>
                <a:ea typeface="Times New Roman"/>
                <a:cs typeface="Times New Roman"/>
                <a:sym typeface="Times New Roman"/>
              </a:rPr>
              <a:t/>
            </a:r>
            <a:br>
              <a:rPr lang="en" sz="2400" dirty="0" smtClean="0">
                <a:solidFill>
                  <a:srgbClr val="000000"/>
                </a:solidFill>
                <a:latin typeface="Georgia" panose="02040502050405020303" pitchFamily="18" charset="0"/>
                <a:ea typeface="Times New Roman"/>
                <a:cs typeface="Times New Roman"/>
                <a:sym typeface="Times New Roman"/>
              </a:rPr>
            </a:br>
            <a:r>
              <a:rPr lang="en" sz="2000" dirty="0" smtClean="0">
                <a:latin typeface="Georgia" panose="02040502050405020303" pitchFamily="18" charset="0"/>
              </a:rPr>
              <a:t/>
            </a:r>
            <a:br>
              <a:rPr lang="en" sz="2000" dirty="0" smtClean="0">
                <a:latin typeface="Georgia" panose="02040502050405020303" pitchFamily="18" charset="0"/>
              </a:rPr>
            </a:br>
            <a:r>
              <a:rPr lang="en" sz="2000" dirty="0" smtClean="0">
                <a:latin typeface="Georgia" panose="02040502050405020303" pitchFamily="18" charset="0"/>
              </a:rPr>
              <a:t/>
            </a:r>
            <a:br>
              <a:rPr lang="en" sz="2000" dirty="0" smtClean="0">
                <a:latin typeface="Georgia" panose="02040502050405020303" pitchFamily="18" charset="0"/>
              </a:rPr>
            </a:br>
            <a:r>
              <a:rPr lang="en" sz="2000" dirty="0" smtClean="0">
                <a:latin typeface="Georgia" panose="02040502050405020303" pitchFamily="18" charset="0"/>
              </a:rPr>
              <a:t/>
            </a:r>
            <a:br>
              <a:rPr lang="en" sz="2000" dirty="0" smtClean="0">
                <a:latin typeface="Georgia" panose="02040502050405020303" pitchFamily="18" charset="0"/>
              </a:rPr>
            </a:br>
            <a:endParaRPr sz="2000" dirty="0">
              <a:latin typeface="Georgia" panose="02040502050405020303" pitchFamily="18" charset="0"/>
            </a:endParaRPr>
          </a:p>
        </p:txBody>
      </p:sp>
      <p:sp>
        <p:nvSpPr>
          <p:cNvPr id="414" name="Google Shape;414;p67"/>
          <p:cNvSpPr txBox="1">
            <a:spLocks noGrp="1"/>
          </p:cNvSpPr>
          <p:nvPr>
            <p:ph type="title"/>
          </p:nvPr>
        </p:nvSpPr>
        <p:spPr>
          <a:xfrm>
            <a:off x="311700" y="182267"/>
            <a:ext cx="85206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100"/>
              <a:buFont typeface="Rambla"/>
              <a:buNone/>
            </a:pPr>
            <a:r>
              <a:rPr lang="en" sz="4400" dirty="0">
                <a:solidFill>
                  <a:srgbClr val="000000"/>
                </a:solidFill>
                <a:latin typeface="Georgia" panose="02040502050405020303" pitchFamily="18" charset="0"/>
                <a:ea typeface="Times New Roman"/>
                <a:cs typeface="Times New Roman"/>
                <a:sym typeface="Times New Roman"/>
              </a:rPr>
              <a:t>Resources</a:t>
            </a:r>
            <a:endParaRPr sz="44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18"/>
        <p:cNvGrpSpPr/>
        <p:nvPr/>
      </p:nvGrpSpPr>
      <p:grpSpPr>
        <a:xfrm>
          <a:off x="0" y="0"/>
          <a:ext cx="0" cy="0"/>
          <a:chOff x="0" y="0"/>
          <a:chExt cx="0" cy="0"/>
        </a:xfrm>
      </p:grpSpPr>
      <p:sp>
        <p:nvSpPr>
          <p:cNvPr id="419" name="Google Shape;419;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00000"/>
              </a:lnSpc>
              <a:spcBef>
                <a:spcPts val="400"/>
              </a:spcBef>
              <a:buNone/>
            </a:pPr>
            <a:r>
              <a:rPr lang="en-US" sz="2400" dirty="0" err="1">
                <a:solidFill>
                  <a:srgbClr val="000000"/>
                </a:solidFill>
                <a:latin typeface="Georgia" panose="02040502050405020303" pitchFamily="18" charset="0"/>
                <a:ea typeface="Times New Roman"/>
                <a:cs typeface="Times New Roman"/>
                <a:sym typeface="Times New Roman"/>
              </a:rPr>
              <a:t>Bagnato</a:t>
            </a:r>
            <a:r>
              <a:rPr lang="en-US" sz="2400" dirty="0">
                <a:solidFill>
                  <a:srgbClr val="000000"/>
                </a:solidFill>
                <a:latin typeface="Georgia" panose="02040502050405020303" pitchFamily="18" charset="0"/>
                <a:ea typeface="Times New Roman"/>
                <a:cs typeface="Times New Roman"/>
                <a:sym typeface="Times New Roman"/>
              </a:rPr>
              <a:t>, S.J., </a:t>
            </a:r>
            <a:r>
              <a:rPr lang="en-US" sz="2400" dirty="0" err="1">
                <a:solidFill>
                  <a:srgbClr val="000000"/>
                </a:solidFill>
                <a:latin typeface="Georgia" panose="02040502050405020303" pitchFamily="18" charset="0"/>
                <a:ea typeface="Times New Roman"/>
                <a:cs typeface="Times New Roman"/>
                <a:sym typeface="Times New Roman"/>
              </a:rPr>
              <a:t>Neisworth</a:t>
            </a:r>
            <a:r>
              <a:rPr lang="en-US" sz="2400" dirty="0">
                <a:solidFill>
                  <a:srgbClr val="000000"/>
                </a:solidFill>
                <a:latin typeface="Georgia" panose="02040502050405020303" pitchFamily="18" charset="0"/>
                <a:ea typeface="Times New Roman"/>
                <a:cs typeface="Times New Roman"/>
                <a:sym typeface="Times New Roman"/>
              </a:rPr>
              <a:t>, J.T., &amp; </a:t>
            </a:r>
            <a:r>
              <a:rPr lang="en-US" sz="2400" dirty="0" err="1">
                <a:solidFill>
                  <a:srgbClr val="000000"/>
                </a:solidFill>
                <a:latin typeface="Georgia" panose="02040502050405020303" pitchFamily="18" charset="0"/>
                <a:ea typeface="Times New Roman"/>
                <a:cs typeface="Times New Roman"/>
                <a:sym typeface="Times New Roman"/>
              </a:rPr>
              <a:t>Pretti-Frontczak</a:t>
            </a:r>
            <a:r>
              <a:rPr lang="en-US" sz="2400" dirty="0">
                <a:solidFill>
                  <a:srgbClr val="000000"/>
                </a:solidFill>
                <a:latin typeface="Georgia" panose="02040502050405020303" pitchFamily="18" charset="0"/>
                <a:ea typeface="Times New Roman"/>
                <a:cs typeface="Times New Roman"/>
                <a:sym typeface="Times New Roman"/>
              </a:rPr>
              <a:t>, K. (2010). </a:t>
            </a:r>
            <a:r>
              <a:rPr lang="en-US" sz="2400" i="1" dirty="0" err="1">
                <a:solidFill>
                  <a:srgbClr val="000000"/>
                </a:solidFill>
                <a:latin typeface="Georgia" panose="02040502050405020303" pitchFamily="18" charset="0"/>
                <a:ea typeface="Times New Roman"/>
                <a:cs typeface="Times New Roman"/>
                <a:sym typeface="Times New Roman"/>
              </a:rPr>
              <a:t>LINKing</a:t>
            </a:r>
            <a:r>
              <a:rPr lang="en-US" sz="2400" i="1" dirty="0">
                <a:solidFill>
                  <a:srgbClr val="000000"/>
                </a:solidFill>
                <a:latin typeface="Georgia" panose="02040502050405020303" pitchFamily="18" charset="0"/>
                <a:ea typeface="Times New Roman"/>
                <a:cs typeface="Times New Roman"/>
                <a:sym typeface="Times New Roman"/>
              </a:rPr>
              <a:t> authentic assessment and early childhood intervention: Best measures for best </a:t>
            </a:r>
            <a:r>
              <a:rPr lang="en-US" sz="2400" i="1" dirty="0" smtClean="0">
                <a:solidFill>
                  <a:srgbClr val="000000"/>
                </a:solidFill>
                <a:latin typeface="Georgia" panose="02040502050405020303" pitchFamily="18" charset="0"/>
                <a:ea typeface="Times New Roman"/>
                <a:cs typeface="Times New Roman"/>
                <a:sym typeface="Times New Roman"/>
              </a:rPr>
              <a:t>practices</a:t>
            </a:r>
            <a:r>
              <a:rPr lang="en-US" sz="2400" dirty="0" smtClean="0">
                <a:solidFill>
                  <a:srgbClr val="000000"/>
                </a:solidFill>
                <a:latin typeface="Georgia" panose="02040502050405020303" pitchFamily="18" charset="0"/>
                <a:ea typeface="Times New Roman"/>
                <a:cs typeface="Times New Roman"/>
                <a:sym typeface="Times New Roman"/>
              </a:rPr>
              <a:t> (2</a:t>
            </a:r>
            <a:r>
              <a:rPr lang="en-US" sz="2400" baseline="30000" dirty="0" smtClean="0">
                <a:solidFill>
                  <a:srgbClr val="000000"/>
                </a:solidFill>
                <a:latin typeface="Georgia" panose="02040502050405020303" pitchFamily="18" charset="0"/>
                <a:ea typeface="Times New Roman"/>
                <a:cs typeface="Times New Roman"/>
                <a:sym typeface="Times New Roman"/>
              </a:rPr>
              <a:t>nd</a:t>
            </a:r>
            <a:r>
              <a:rPr lang="en-US" sz="2400" dirty="0" smtClean="0">
                <a:solidFill>
                  <a:srgbClr val="000000"/>
                </a:solidFill>
                <a:latin typeface="Georgia" panose="02040502050405020303" pitchFamily="18" charset="0"/>
                <a:ea typeface="Times New Roman"/>
                <a:cs typeface="Times New Roman"/>
                <a:sym typeface="Times New Roman"/>
              </a:rPr>
              <a:t> ed.).</a:t>
            </a:r>
            <a:r>
              <a:rPr lang="en-US" sz="2400" i="1" dirty="0" smtClean="0">
                <a:solidFill>
                  <a:srgbClr val="000000"/>
                </a:solidFill>
                <a:latin typeface="Georgia" panose="02040502050405020303" pitchFamily="18" charset="0"/>
                <a:ea typeface="Times New Roman"/>
                <a:cs typeface="Times New Roman"/>
                <a:sym typeface="Times New Roman"/>
              </a:rPr>
              <a:t> </a:t>
            </a:r>
            <a:r>
              <a:rPr lang="en-US" sz="2400" dirty="0">
                <a:solidFill>
                  <a:srgbClr val="000000"/>
                </a:solidFill>
                <a:latin typeface="Georgia" panose="02040502050405020303" pitchFamily="18" charset="0"/>
                <a:ea typeface="Times New Roman"/>
                <a:cs typeface="Times New Roman"/>
                <a:sym typeface="Times New Roman"/>
              </a:rPr>
              <a:t>Baltimore, MD: Paul H. Brookes</a:t>
            </a:r>
            <a:r>
              <a:rPr lang="en-US" sz="2400" dirty="0" smtClean="0">
                <a:solidFill>
                  <a:srgbClr val="000000"/>
                </a:solidFill>
                <a:latin typeface="Georgia" panose="02040502050405020303" pitchFamily="18" charset="0"/>
                <a:ea typeface="Times New Roman"/>
                <a:cs typeface="Times New Roman"/>
                <a:sym typeface="Times New Roman"/>
              </a:rPr>
              <a:t>.</a:t>
            </a:r>
          </a:p>
          <a:p>
            <a:pPr marL="0" indent="0">
              <a:lnSpc>
                <a:spcPct val="100000"/>
              </a:lnSpc>
              <a:spcBef>
                <a:spcPts val="400"/>
              </a:spcBef>
              <a:buNone/>
            </a:pPr>
            <a:endParaRPr lang="en-US" sz="24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100000"/>
              </a:lnSpc>
              <a:spcBef>
                <a:spcPts val="400"/>
              </a:spcBef>
              <a:spcAft>
                <a:spcPts val="0"/>
              </a:spcAft>
              <a:buNone/>
            </a:pPr>
            <a:r>
              <a:rPr lang="en" sz="2400" dirty="0" smtClean="0">
                <a:solidFill>
                  <a:srgbClr val="000000"/>
                </a:solidFill>
                <a:latin typeface="Georgia" panose="02040502050405020303" pitchFamily="18" charset="0"/>
                <a:ea typeface="Times New Roman"/>
                <a:cs typeface="Times New Roman"/>
                <a:sym typeface="Times New Roman"/>
              </a:rPr>
              <a:t>Grisham-Brown</a:t>
            </a:r>
            <a:r>
              <a:rPr lang="en" sz="2400" dirty="0">
                <a:solidFill>
                  <a:srgbClr val="000000"/>
                </a:solidFill>
                <a:latin typeface="Georgia" panose="02040502050405020303" pitchFamily="18" charset="0"/>
                <a:ea typeface="Times New Roman"/>
                <a:cs typeface="Times New Roman"/>
                <a:sym typeface="Times New Roman"/>
              </a:rPr>
              <a:t>, J., </a:t>
            </a:r>
            <a:r>
              <a:rPr lang="en" sz="2400" dirty="0" smtClean="0">
                <a:solidFill>
                  <a:srgbClr val="000000"/>
                </a:solidFill>
                <a:latin typeface="Georgia" panose="02040502050405020303" pitchFamily="18" charset="0"/>
                <a:ea typeface="Times New Roman"/>
                <a:cs typeface="Times New Roman"/>
                <a:sym typeface="Times New Roman"/>
              </a:rPr>
              <a:t>&amp; Pretti-Frontczak</a:t>
            </a:r>
            <a:r>
              <a:rPr lang="en" sz="2400" dirty="0">
                <a:solidFill>
                  <a:srgbClr val="000000"/>
                </a:solidFill>
                <a:latin typeface="Georgia" panose="02040502050405020303" pitchFamily="18" charset="0"/>
                <a:ea typeface="Times New Roman"/>
                <a:cs typeface="Times New Roman"/>
                <a:sym typeface="Times New Roman"/>
              </a:rPr>
              <a:t>, K. (2011). </a:t>
            </a:r>
            <a:r>
              <a:rPr lang="en" sz="2400" i="1" dirty="0">
                <a:solidFill>
                  <a:srgbClr val="000000"/>
                </a:solidFill>
                <a:latin typeface="Georgia" panose="02040502050405020303" pitchFamily="18" charset="0"/>
                <a:ea typeface="Times New Roman"/>
                <a:cs typeface="Times New Roman"/>
                <a:sym typeface="Times New Roman"/>
              </a:rPr>
              <a:t>Assessing </a:t>
            </a:r>
            <a:r>
              <a:rPr lang="en" sz="2400" i="1" dirty="0" smtClean="0">
                <a:solidFill>
                  <a:srgbClr val="000000"/>
                </a:solidFill>
                <a:latin typeface="Georgia" panose="02040502050405020303" pitchFamily="18" charset="0"/>
                <a:ea typeface="Times New Roman"/>
                <a:cs typeface="Times New Roman"/>
                <a:sym typeface="Times New Roman"/>
              </a:rPr>
              <a:t>children </a:t>
            </a:r>
            <a:r>
              <a:rPr lang="en" sz="2400" i="1" dirty="0">
                <a:solidFill>
                  <a:srgbClr val="000000"/>
                </a:solidFill>
                <a:latin typeface="Georgia" panose="02040502050405020303" pitchFamily="18" charset="0"/>
                <a:ea typeface="Times New Roman"/>
                <a:cs typeface="Times New Roman"/>
                <a:sym typeface="Times New Roman"/>
              </a:rPr>
              <a:t>in </a:t>
            </a:r>
            <a:r>
              <a:rPr lang="en" sz="2400" i="1" dirty="0" smtClean="0">
                <a:solidFill>
                  <a:srgbClr val="000000"/>
                </a:solidFill>
                <a:latin typeface="Georgia" panose="02040502050405020303" pitchFamily="18" charset="0"/>
                <a:ea typeface="Times New Roman"/>
                <a:cs typeface="Times New Roman"/>
                <a:sym typeface="Times New Roman"/>
              </a:rPr>
              <a:t>inclusive settings: </a:t>
            </a:r>
            <a:r>
              <a:rPr lang="en" sz="2400" i="1" dirty="0">
                <a:solidFill>
                  <a:srgbClr val="000000"/>
                </a:solidFill>
                <a:latin typeface="Georgia" panose="02040502050405020303" pitchFamily="18" charset="0"/>
                <a:ea typeface="Times New Roman"/>
                <a:cs typeface="Times New Roman"/>
                <a:sym typeface="Times New Roman"/>
              </a:rPr>
              <a:t>The </a:t>
            </a:r>
            <a:r>
              <a:rPr lang="en" sz="2400" i="1" dirty="0" smtClean="0">
                <a:solidFill>
                  <a:srgbClr val="000000"/>
                </a:solidFill>
                <a:latin typeface="Georgia" panose="02040502050405020303" pitchFamily="18" charset="0"/>
                <a:ea typeface="Times New Roman"/>
                <a:cs typeface="Times New Roman"/>
                <a:sym typeface="Times New Roman"/>
              </a:rPr>
              <a:t>blended </a:t>
            </a:r>
            <a:r>
              <a:rPr lang="en" sz="2400" i="1" dirty="0">
                <a:solidFill>
                  <a:srgbClr val="000000"/>
                </a:solidFill>
                <a:latin typeface="Georgia" panose="02040502050405020303" pitchFamily="18" charset="0"/>
                <a:ea typeface="Times New Roman"/>
                <a:cs typeface="Times New Roman"/>
                <a:sym typeface="Times New Roman"/>
              </a:rPr>
              <a:t>p</a:t>
            </a:r>
            <a:r>
              <a:rPr lang="en" sz="2400" i="1" dirty="0" smtClean="0">
                <a:solidFill>
                  <a:srgbClr val="000000"/>
                </a:solidFill>
                <a:latin typeface="Georgia" panose="02040502050405020303" pitchFamily="18" charset="0"/>
                <a:ea typeface="Times New Roman"/>
                <a:cs typeface="Times New Roman"/>
                <a:sym typeface="Times New Roman"/>
              </a:rPr>
              <a:t>ractices approach</a:t>
            </a:r>
            <a:r>
              <a:rPr lang="en" sz="2400" dirty="0">
                <a:solidFill>
                  <a:srgbClr val="000000"/>
                </a:solidFill>
                <a:latin typeface="Georgia" panose="02040502050405020303" pitchFamily="18" charset="0"/>
                <a:ea typeface="Times New Roman"/>
                <a:cs typeface="Times New Roman"/>
                <a:sym typeface="Times New Roman"/>
              </a:rPr>
              <a:t>. Baltimore, MD</a:t>
            </a:r>
            <a:r>
              <a:rPr lang="en" sz="2400" dirty="0" smtClean="0">
                <a:solidFill>
                  <a:srgbClr val="000000"/>
                </a:solidFill>
                <a:latin typeface="Georgia" panose="02040502050405020303" pitchFamily="18" charset="0"/>
                <a:ea typeface="Times New Roman"/>
                <a:cs typeface="Times New Roman"/>
                <a:sym typeface="Times New Roman"/>
              </a:rPr>
              <a:t>: Paul </a:t>
            </a:r>
            <a:r>
              <a:rPr lang="en" sz="2400" dirty="0">
                <a:solidFill>
                  <a:srgbClr val="000000"/>
                </a:solidFill>
                <a:latin typeface="Georgia" panose="02040502050405020303" pitchFamily="18" charset="0"/>
                <a:ea typeface="Times New Roman"/>
                <a:cs typeface="Times New Roman"/>
                <a:sym typeface="Times New Roman"/>
              </a:rPr>
              <a:t>H. </a:t>
            </a:r>
            <a:r>
              <a:rPr lang="en" sz="2400" dirty="0" smtClean="0">
                <a:solidFill>
                  <a:srgbClr val="000000"/>
                </a:solidFill>
                <a:latin typeface="Georgia" panose="02040502050405020303" pitchFamily="18" charset="0"/>
                <a:ea typeface="Times New Roman"/>
                <a:cs typeface="Times New Roman"/>
                <a:sym typeface="Times New Roman"/>
              </a:rPr>
              <a:t>Brookes.</a:t>
            </a:r>
            <a:endParaRPr sz="24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100000"/>
              </a:lnSpc>
              <a:spcBef>
                <a:spcPts val="400"/>
              </a:spcBef>
              <a:spcAft>
                <a:spcPts val="0"/>
              </a:spcAft>
              <a:buNone/>
            </a:pPr>
            <a:endParaRPr dirty="0">
              <a:solidFill>
                <a:srgbClr val="000000"/>
              </a:solidFill>
              <a:latin typeface="Georgia" panose="02040502050405020303" pitchFamily="18" charset="0"/>
              <a:ea typeface="Times New Roman"/>
              <a:cs typeface="Times New Roman"/>
              <a:sym typeface="Times New Roman"/>
            </a:endParaRPr>
          </a:p>
          <a:p>
            <a:pPr marL="0" lvl="0" indent="0" algn="l" rtl="0">
              <a:spcBef>
                <a:spcPts val="0"/>
              </a:spcBef>
              <a:spcAft>
                <a:spcPts val="1600"/>
              </a:spcAft>
              <a:buNone/>
            </a:pPr>
            <a:endParaRPr sz="3000" dirty="0">
              <a:solidFill>
                <a:srgbClr val="000000"/>
              </a:solidFill>
              <a:latin typeface="Georgia" panose="02040502050405020303" pitchFamily="18" charset="0"/>
              <a:ea typeface="Times New Roman"/>
              <a:cs typeface="Times New Roman"/>
              <a:sym typeface="Times New Roman"/>
            </a:endParaRPr>
          </a:p>
        </p:txBody>
      </p:sp>
      <p:sp>
        <p:nvSpPr>
          <p:cNvPr id="420" name="Google Shape;420;p68"/>
          <p:cNvSpPr txBox="1">
            <a:spLocks noGrp="1"/>
          </p:cNvSpPr>
          <p:nvPr>
            <p:ph type="title"/>
          </p:nvPr>
        </p:nvSpPr>
        <p:spPr>
          <a:xfrm>
            <a:off x="311700" y="270854"/>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latin typeface="Georgia" panose="02040502050405020303" pitchFamily="18" charset="0"/>
                <a:ea typeface="Times New Roman"/>
                <a:cs typeface="Times New Roman"/>
                <a:sym typeface="Times New Roman"/>
              </a:rPr>
              <a:t>References</a:t>
            </a:r>
            <a:endParaRPr sz="44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25"/>
        <p:cNvGrpSpPr/>
        <p:nvPr/>
      </p:nvGrpSpPr>
      <p:grpSpPr>
        <a:xfrm>
          <a:off x="0" y="0"/>
          <a:ext cx="0" cy="0"/>
          <a:chOff x="0" y="0"/>
          <a:chExt cx="0" cy="0"/>
        </a:xfrm>
      </p:grpSpPr>
      <p:sp>
        <p:nvSpPr>
          <p:cNvPr id="426" name="Google Shape;426;p69"/>
          <p:cNvSpPr txBox="1">
            <a:spLocks noGrp="1"/>
          </p:cNvSpPr>
          <p:nvPr>
            <p:ph type="title"/>
          </p:nvPr>
        </p:nvSpPr>
        <p:spPr>
          <a:xfrm>
            <a:off x="628650" y="273844"/>
            <a:ext cx="7886700" cy="753767"/>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400" dirty="0">
                <a:latin typeface="Georgia" panose="02040502050405020303" pitchFamily="18" charset="0"/>
                <a:ea typeface="Times New Roman"/>
                <a:cs typeface="Times New Roman"/>
                <a:sym typeface="Times New Roman"/>
              </a:rPr>
              <a:t>Thank You!</a:t>
            </a:r>
            <a:endParaRPr sz="4400" dirty="0">
              <a:latin typeface="Georgia" panose="02040502050405020303" pitchFamily="18" charset="0"/>
              <a:ea typeface="Times New Roman"/>
              <a:cs typeface="Times New Roman"/>
              <a:sym typeface="Times New Roman"/>
            </a:endParaRPr>
          </a:p>
        </p:txBody>
      </p:sp>
      <p:sp>
        <p:nvSpPr>
          <p:cNvPr id="427" name="Google Shape;427;p69"/>
          <p:cNvSpPr txBox="1">
            <a:spLocks noGrp="1"/>
          </p:cNvSpPr>
          <p:nvPr>
            <p:ph type="body" idx="1"/>
          </p:nvPr>
        </p:nvSpPr>
        <p:spPr>
          <a:xfrm>
            <a:off x="172994" y="1095633"/>
            <a:ext cx="8798011" cy="3929448"/>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400" dirty="0">
                <a:solidFill>
                  <a:srgbClr val="000000"/>
                </a:solidFill>
                <a:latin typeface="Georgia" panose="02040502050405020303" pitchFamily="18" charset="0"/>
                <a:ea typeface="Times New Roman"/>
                <a:cs typeface="Times New Roman"/>
                <a:sym typeface="Times New Roman"/>
              </a:rPr>
              <a:t>If you have any questions about the content in this module or need further assistance implementing a systems approach to early childhood inclusive practices, please contact the early childhood staff at the following T/TACs</a:t>
            </a:r>
            <a:r>
              <a:rPr lang="en" sz="2400" dirty="0" smtClean="0">
                <a:solidFill>
                  <a:srgbClr val="000000"/>
                </a:solidFill>
                <a:latin typeface="Georgia" panose="02040502050405020303" pitchFamily="18" charset="0"/>
                <a:ea typeface="Times New Roman"/>
                <a:cs typeface="Times New Roman"/>
                <a:sym typeface="Times New Roman"/>
              </a:rPr>
              <a:t>.</a:t>
            </a:r>
          </a:p>
          <a:p>
            <a:pPr marL="0" lvl="0" indent="0" algn="l" rtl="0">
              <a:spcBef>
                <a:spcPts val="800"/>
              </a:spcBef>
              <a:spcAft>
                <a:spcPts val="0"/>
              </a:spcAft>
              <a:buNone/>
            </a:pPr>
            <a:r>
              <a:rPr lang="en" sz="2400" dirty="0" smtClean="0">
                <a:solidFill>
                  <a:srgbClr val="000000"/>
                </a:solidFill>
                <a:latin typeface="Georgia" panose="02040502050405020303" pitchFamily="18" charset="0"/>
                <a:ea typeface="Times New Roman"/>
                <a:cs typeface="Times New Roman"/>
                <a:sym typeface="Times New Roman"/>
              </a:rPr>
              <a:t>Regions 1 &amp; 8</a:t>
            </a:r>
            <a:r>
              <a:rPr lang="en" sz="2400" dirty="0">
                <a:solidFill>
                  <a:srgbClr val="000000"/>
                </a:solidFill>
                <a:latin typeface="Georgia" panose="02040502050405020303" pitchFamily="18" charset="0"/>
                <a:ea typeface="Times New Roman"/>
                <a:cs typeface="Times New Roman"/>
                <a:sym typeface="Times New Roman"/>
              </a:rPr>
              <a:t>	VCU	804-828-6947 or 434-292-3723</a:t>
            </a:r>
            <a:endParaRPr sz="24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800"/>
              </a:spcBef>
              <a:spcAft>
                <a:spcPts val="0"/>
              </a:spcAft>
              <a:buNone/>
            </a:pPr>
            <a:r>
              <a:rPr lang="en" sz="2400" dirty="0">
                <a:solidFill>
                  <a:srgbClr val="000000"/>
                </a:solidFill>
                <a:latin typeface="Georgia" panose="02040502050405020303" pitchFamily="18" charset="0"/>
                <a:ea typeface="Times New Roman"/>
                <a:cs typeface="Times New Roman"/>
                <a:sym typeface="Times New Roman"/>
              </a:rPr>
              <a:t>Regions </a:t>
            </a:r>
            <a:r>
              <a:rPr lang="en" sz="2400" dirty="0" smtClean="0">
                <a:solidFill>
                  <a:srgbClr val="000000"/>
                </a:solidFill>
                <a:latin typeface="Georgia" panose="02040502050405020303" pitchFamily="18" charset="0"/>
                <a:ea typeface="Times New Roman"/>
                <a:cs typeface="Times New Roman"/>
                <a:sym typeface="Times New Roman"/>
              </a:rPr>
              <a:t>2 &amp; 3  </a:t>
            </a:r>
            <a:r>
              <a:rPr lang="en" sz="2400" dirty="0">
                <a:solidFill>
                  <a:srgbClr val="000000"/>
                </a:solidFill>
                <a:latin typeface="Georgia" panose="02040502050405020303" pitchFamily="18" charset="0"/>
                <a:ea typeface="Times New Roman"/>
                <a:cs typeface="Times New Roman"/>
                <a:sym typeface="Times New Roman"/>
              </a:rPr>
              <a:t>	ODU	757-683-4333</a:t>
            </a:r>
            <a:endParaRPr sz="24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800"/>
              </a:spcBef>
              <a:spcAft>
                <a:spcPts val="0"/>
              </a:spcAft>
              <a:buNone/>
            </a:pPr>
            <a:r>
              <a:rPr lang="en" sz="2400" dirty="0">
                <a:solidFill>
                  <a:srgbClr val="000000"/>
                </a:solidFill>
                <a:latin typeface="Georgia" panose="02040502050405020303" pitchFamily="18" charset="0"/>
                <a:ea typeface="Times New Roman"/>
                <a:cs typeface="Times New Roman"/>
                <a:sym typeface="Times New Roman"/>
              </a:rPr>
              <a:t>Region 4	</a:t>
            </a:r>
            <a:r>
              <a:rPr lang="en" sz="2400" dirty="0" smtClean="0">
                <a:solidFill>
                  <a:srgbClr val="000000"/>
                </a:solidFill>
                <a:latin typeface="Georgia" panose="02040502050405020303" pitchFamily="18" charset="0"/>
                <a:ea typeface="Times New Roman"/>
                <a:cs typeface="Times New Roman"/>
                <a:sym typeface="Times New Roman"/>
              </a:rPr>
              <a:t>	GMU</a:t>
            </a:r>
            <a:r>
              <a:rPr lang="en" sz="2400" dirty="0">
                <a:solidFill>
                  <a:srgbClr val="000000"/>
                </a:solidFill>
                <a:latin typeface="Georgia" panose="02040502050405020303" pitchFamily="18" charset="0"/>
                <a:ea typeface="Times New Roman"/>
                <a:cs typeface="Times New Roman"/>
                <a:sym typeface="Times New Roman"/>
              </a:rPr>
              <a:t>	703-993-4496</a:t>
            </a:r>
            <a:endParaRPr sz="24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800"/>
              </a:spcBef>
              <a:spcAft>
                <a:spcPts val="0"/>
              </a:spcAft>
              <a:buNone/>
            </a:pPr>
            <a:r>
              <a:rPr lang="en" sz="2400" dirty="0">
                <a:solidFill>
                  <a:srgbClr val="000000"/>
                </a:solidFill>
                <a:latin typeface="Georgia" panose="02040502050405020303" pitchFamily="18" charset="0"/>
                <a:ea typeface="Times New Roman"/>
                <a:cs typeface="Times New Roman"/>
                <a:sym typeface="Times New Roman"/>
              </a:rPr>
              <a:t>Region 5	</a:t>
            </a:r>
            <a:r>
              <a:rPr lang="en" sz="2400" dirty="0" smtClean="0">
                <a:solidFill>
                  <a:srgbClr val="000000"/>
                </a:solidFill>
                <a:latin typeface="Georgia" panose="02040502050405020303" pitchFamily="18" charset="0"/>
                <a:ea typeface="Times New Roman"/>
                <a:cs typeface="Times New Roman"/>
                <a:sym typeface="Times New Roman"/>
              </a:rPr>
              <a:t>	JMU</a:t>
            </a:r>
            <a:r>
              <a:rPr lang="en" sz="2400" dirty="0">
                <a:solidFill>
                  <a:srgbClr val="000000"/>
                </a:solidFill>
                <a:latin typeface="Georgia" panose="02040502050405020303" pitchFamily="18" charset="0"/>
                <a:ea typeface="Times New Roman"/>
                <a:cs typeface="Times New Roman"/>
                <a:sym typeface="Times New Roman"/>
              </a:rPr>
              <a:t>	540-568-6746</a:t>
            </a:r>
            <a:endParaRPr sz="24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800"/>
              </a:spcBef>
              <a:spcAft>
                <a:spcPts val="0"/>
              </a:spcAft>
              <a:buNone/>
            </a:pPr>
            <a:r>
              <a:rPr lang="en" sz="2400" dirty="0">
                <a:solidFill>
                  <a:srgbClr val="000000"/>
                </a:solidFill>
                <a:latin typeface="Georgia" panose="02040502050405020303" pitchFamily="18" charset="0"/>
                <a:ea typeface="Times New Roman"/>
                <a:cs typeface="Times New Roman"/>
                <a:sym typeface="Times New Roman"/>
              </a:rPr>
              <a:t>Regions </a:t>
            </a:r>
            <a:r>
              <a:rPr lang="en" sz="2400" dirty="0" smtClean="0">
                <a:solidFill>
                  <a:srgbClr val="000000"/>
                </a:solidFill>
                <a:latin typeface="Georgia" panose="02040502050405020303" pitchFamily="18" charset="0"/>
                <a:ea typeface="Times New Roman"/>
                <a:cs typeface="Times New Roman"/>
                <a:sym typeface="Times New Roman"/>
              </a:rPr>
              <a:t>6 &amp; 7</a:t>
            </a:r>
            <a:r>
              <a:rPr lang="en" sz="2400" dirty="0">
                <a:solidFill>
                  <a:srgbClr val="000000"/>
                </a:solidFill>
                <a:latin typeface="Georgia" panose="02040502050405020303" pitchFamily="18" charset="0"/>
                <a:ea typeface="Times New Roman"/>
                <a:cs typeface="Times New Roman"/>
                <a:sym typeface="Times New Roman"/>
              </a:rPr>
              <a:t>	</a:t>
            </a:r>
            <a:r>
              <a:rPr lang="en" sz="2400" dirty="0" smtClean="0">
                <a:solidFill>
                  <a:srgbClr val="000000"/>
                </a:solidFill>
                <a:latin typeface="Georgia" panose="02040502050405020303" pitchFamily="18" charset="0"/>
                <a:ea typeface="Times New Roman"/>
                <a:cs typeface="Times New Roman"/>
                <a:sym typeface="Times New Roman"/>
              </a:rPr>
              <a:t>VT</a:t>
            </a:r>
            <a:r>
              <a:rPr lang="en" sz="2400" dirty="0">
                <a:solidFill>
                  <a:srgbClr val="000000"/>
                </a:solidFill>
                <a:latin typeface="Georgia" panose="02040502050405020303" pitchFamily="18" charset="0"/>
                <a:ea typeface="Times New Roman"/>
                <a:cs typeface="Times New Roman"/>
                <a:sym typeface="Times New Roman"/>
              </a:rPr>
              <a:t>	</a:t>
            </a:r>
            <a:r>
              <a:rPr lang="en" sz="2400" dirty="0" smtClean="0">
                <a:solidFill>
                  <a:srgbClr val="000000"/>
                </a:solidFill>
                <a:latin typeface="Georgia" panose="02040502050405020303" pitchFamily="18" charset="0"/>
                <a:ea typeface="Times New Roman"/>
                <a:cs typeface="Times New Roman"/>
                <a:sym typeface="Times New Roman"/>
              </a:rPr>
              <a:t>540-231-5167</a:t>
            </a:r>
            <a:endParaRPr sz="24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78739" y="151689"/>
            <a:ext cx="8520600" cy="771419"/>
          </a:xfrm>
        </p:spPr>
        <p:txBody>
          <a:bodyPr/>
          <a:lstStyle/>
          <a:p>
            <a:pPr algn="ctr"/>
            <a:r>
              <a:rPr lang="en-US" sz="4400" dirty="0" smtClean="0">
                <a:latin typeface="Georgia" panose="02040502050405020303" pitchFamily="18" charset="0"/>
              </a:rPr>
              <a:t>Assessment</a:t>
            </a:r>
            <a:endParaRPr lang="en-US" sz="4400" dirty="0">
              <a:latin typeface="Georgia" panose="02040502050405020303" pitchFamily="18" charset="0"/>
            </a:endParaRPr>
          </a:p>
        </p:txBody>
      </p:sp>
      <p:pic>
        <p:nvPicPr>
          <p:cNvPr id="2" name="Picture 1" descr="Assessment is the first panel of the umbrella illustrating the elements of a curriculum framework .  Other areas are scope and sequence, activities &amp; instruction and progress monitoring.&#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570" y="923108"/>
            <a:ext cx="4470937" cy="3965563"/>
          </a:xfrm>
          <a:prstGeom prst="rect">
            <a:avLst/>
          </a:prstGeom>
        </p:spPr>
      </p:pic>
    </p:spTree>
    <p:extLst>
      <p:ext uri="{BB962C8B-B14F-4D97-AF65-F5344CB8AC3E}">
        <p14:creationId xmlns:p14="http://schemas.microsoft.com/office/powerpoint/2010/main" val="1371448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700" y="145200"/>
            <a:ext cx="8520600" cy="804033"/>
          </a:xfrm>
        </p:spPr>
        <p:txBody>
          <a:bodyPr/>
          <a:lstStyle/>
          <a:p>
            <a:pPr algn="ctr"/>
            <a:r>
              <a:rPr lang="en-US" sz="4400" dirty="0" smtClean="0">
                <a:latin typeface="Georgia" panose="02040502050405020303" pitchFamily="18" charset="0"/>
              </a:rPr>
              <a:t>Assessment</a:t>
            </a:r>
            <a:r>
              <a:rPr lang="en-US" sz="4000" dirty="0" smtClean="0">
                <a:latin typeface="Georgia" panose="02040502050405020303" pitchFamily="18" charset="0"/>
              </a:rPr>
              <a:t> </a:t>
            </a:r>
            <a:r>
              <a:rPr lang="en-US" sz="3200" dirty="0" smtClean="0">
                <a:latin typeface="Georgia" panose="02040502050405020303" pitchFamily="18" charset="0"/>
              </a:rPr>
              <a:t>(</a:t>
            </a:r>
            <a:r>
              <a:rPr lang="en-US" sz="3200" dirty="0" err="1" smtClean="0">
                <a:latin typeface="Georgia" panose="02040502050405020303" pitchFamily="18" charset="0"/>
              </a:rPr>
              <a:t>con’t</a:t>
            </a:r>
            <a:r>
              <a:rPr lang="en-US" sz="3200" dirty="0" smtClean="0">
                <a:latin typeface="Georgia" panose="02040502050405020303" pitchFamily="18" charset="0"/>
              </a:rPr>
              <a:t>.)</a:t>
            </a:r>
            <a:endParaRPr lang="en-US" sz="3200" dirty="0">
              <a:latin typeface="Georgia" panose="02040502050405020303" pitchFamily="18" charset="0"/>
            </a:endParaRPr>
          </a:p>
        </p:txBody>
      </p:sp>
      <p:sp>
        <p:nvSpPr>
          <p:cNvPr id="3" name="Text Placeholder 2"/>
          <p:cNvSpPr>
            <a:spLocks noGrp="1"/>
          </p:cNvSpPr>
          <p:nvPr>
            <p:ph type="body" idx="1"/>
          </p:nvPr>
        </p:nvSpPr>
        <p:spPr>
          <a:xfrm>
            <a:off x="242032" y="1030555"/>
            <a:ext cx="4260300" cy="3854954"/>
          </a:xfrm>
        </p:spPr>
        <p:txBody>
          <a:bodyPr/>
          <a:lstStyle/>
          <a:p>
            <a:pPr lvl="0" indent="-228600">
              <a:lnSpc>
                <a:spcPct val="100000"/>
              </a:lnSpc>
              <a:buClr>
                <a:schemeClr val="dk1"/>
              </a:buClr>
              <a:buSzPts val="1400"/>
              <a:buNone/>
            </a:pPr>
            <a:r>
              <a:rPr lang="en-US" sz="2800" dirty="0" smtClean="0">
                <a:solidFill>
                  <a:schemeClr val="tx1"/>
                </a:solidFill>
                <a:latin typeface="Georgia" panose="02040502050405020303" pitchFamily="18" charset="0"/>
              </a:rPr>
              <a:t>Assessment </a:t>
            </a:r>
            <a:r>
              <a:rPr lang="en-US" sz="2800" dirty="0">
                <a:solidFill>
                  <a:schemeClr val="tx1"/>
                </a:solidFill>
                <a:latin typeface="Georgia" panose="02040502050405020303" pitchFamily="18" charset="0"/>
              </a:rPr>
              <a:t>should be</a:t>
            </a:r>
            <a:r>
              <a:rPr lang="en-US" sz="2800" dirty="0" smtClean="0">
                <a:solidFill>
                  <a:schemeClr val="tx1"/>
                </a:solidFill>
                <a:latin typeface="Georgia" panose="02040502050405020303" pitchFamily="18" charset="0"/>
              </a:rPr>
              <a:t>:</a:t>
            </a:r>
          </a:p>
          <a:p>
            <a:pPr indent="-228600">
              <a:lnSpc>
                <a:spcPct val="100000"/>
              </a:lnSpc>
            </a:pPr>
            <a:r>
              <a:rPr lang="en-US" sz="2400" dirty="0" smtClean="0">
                <a:solidFill>
                  <a:schemeClr val="tx1"/>
                </a:solidFill>
                <a:latin typeface="Georgia" panose="02040502050405020303" pitchFamily="18" charset="0"/>
              </a:rPr>
              <a:t>authentic</a:t>
            </a:r>
            <a:endParaRPr lang="en-US" sz="2400" dirty="0">
              <a:solidFill>
                <a:schemeClr val="tx1"/>
              </a:solidFill>
              <a:latin typeface="Georgia" panose="02040502050405020303" pitchFamily="18" charset="0"/>
            </a:endParaRPr>
          </a:p>
          <a:p>
            <a:pPr indent="-228600">
              <a:lnSpc>
                <a:spcPct val="100000"/>
              </a:lnSpc>
            </a:pPr>
            <a:r>
              <a:rPr lang="en-US" sz="2400" dirty="0" smtClean="0">
                <a:solidFill>
                  <a:schemeClr val="tx1"/>
                </a:solidFill>
                <a:latin typeface="Georgia" panose="02040502050405020303" pitchFamily="18" charset="0"/>
              </a:rPr>
              <a:t>comprehensive </a:t>
            </a:r>
            <a:r>
              <a:rPr lang="en-US" sz="2400" dirty="0">
                <a:solidFill>
                  <a:schemeClr val="tx1"/>
                </a:solidFill>
                <a:latin typeface="Georgia" panose="02040502050405020303" pitchFamily="18" charset="0"/>
              </a:rPr>
              <a:t>and holistic</a:t>
            </a:r>
          </a:p>
          <a:p>
            <a:pPr indent="-228600">
              <a:lnSpc>
                <a:spcPct val="100000"/>
              </a:lnSpc>
            </a:pPr>
            <a:r>
              <a:rPr lang="en-US" sz="2400" dirty="0" smtClean="0">
                <a:solidFill>
                  <a:schemeClr val="tx1"/>
                </a:solidFill>
                <a:latin typeface="Georgia" panose="02040502050405020303" pitchFamily="18" charset="0"/>
              </a:rPr>
              <a:t>a </a:t>
            </a:r>
            <a:r>
              <a:rPr lang="en-US" sz="2400" dirty="0">
                <a:solidFill>
                  <a:schemeClr val="tx1"/>
                </a:solidFill>
                <a:latin typeface="Georgia" panose="02040502050405020303" pitchFamily="18" charset="0"/>
              </a:rPr>
              <a:t>baseline of the child’s development</a:t>
            </a:r>
          </a:p>
          <a:p>
            <a:pPr marL="571500" indent="-342900">
              <a:lnSpc>
                <a:spcPct val="100000"/>
              </a:lnSpc>
              <a:buSzPct val="100000"/>
              <a:buFont typeface="Arial" panose="020B0604020202020204" pitchFamily="34" charset="0"/>
              <a:buChar char="•"/>
            </a:pPr>
            <a:r>
              <a:rPr lang="en-US" sz="2400" dirty="0" smtClean="0">
                <a:solidFill>
                  <a:schemeClr val="tx1"/>
                </a:solidFill>
                <a:latin typeface="Georgia" panose="02040502050405020303" pitchFamily="18" charset="0"/>
              </a:rPr>
              <a:t>a </a:t>
            </a:r>
            <a:r>
              <a:rPr lang="en-US" sz="2400" dirty="0">
                <a:solidFill>
                  <a:schemeClr val="tx1"/>
                </a:solidFill>
                <a:latin typeface="Georgia" panose="02040502050405020303" pitchFamily="18" charset="0"/>
              </a:rPr>
              <a:t>guide to what to teach children, how to teach them, where to teach </a:t>
            </a:r>
            <a:r>
              <a:rPr lang="en-US" sz="2400" dirty="0" smtClean="0">
                <a:solidFill>
                  <a:schemeClr val="tx1"/>
                </a:solidFill>
                <a:latin typeface="Georgia" panose="02040502050405020303" pitchFamily="18" charset="0"/>
              </a:rPr>
              <a:t>them, </a:t>
            </a:r>
            <a:r>
              <a:rPr lang="en-US" sz="2400" dirty="0">
                <a:solidFill>
                  <a:schemeClr val="tx1"/>
                </a:solidFill>
                <a:latin typeface="Georgia" panose="02040502050405020303" pitchFamily="18" charset="0"/>
              </a:rPr>
              <a:t>and who will </a:t>
            </a:r>
            <a:r>
              <a:rPr lang="en-US" sz="2400" dirty="0" smtClean="0">
                <a:solidFill>
                  <a:schemeClr val="tx1"/>
                </a:solidFill>
                <a:latin typeface="Georgia" panose="02040502050405020303" pitchFamily="18" charset="0"/>
              </a:rPr>
              <a:t>help</a:t>
            </a:r>
            <a:endParaRPr lang="en-US" sz="2400" dirty="0">
              <a:solidFill>
                <a:schemeClr val="tx1"/>
              </a:solidFill>
              <a:latin typeface="Georgia" panose="02040502050405020303" pitchFamily="18" charset="0"/>
            </a:endParaRPr>
          </a:p>
        </p:txBody>
      </p:sp>
      <p:sp>
        <p:nvSpPr>
          <p:cNvPr id="5" name="Text Placeholder 4"/>
          <p:cNvSpPr>
            <a:spLocks noGrp="1"/>
          </p:cNvSpPr>
          <p:nvPr>
            <p:ph type="body" idx="2"/>
          </p:nvPr>
        </p:nvSpPr>
        <p:spPr>
          <a:xfrm>
            <a:off x="4745936" y="1030555"/>
            <a:ext cx="4283675" cy="3416400"/>
          </a:xfrm>
        </p:spPr>
        <p:txBody>
          <a:bodyPr/>
          <a:lstStyle/>
          <a:p>
            <a:pPr marL="0" lvl="0" indent="0">
              <a:lnSpc>
                <a:spcPct val="90000"/>
              </a:lnSpc>
              <a:buNone/>
            </a:pPr>
            <a:r>
              <a:rPr lang="en-US" sz="2800" dirty="0" smtClean="0">
                <a:solidFill>
                  <a:schemeClr val="tx1"/>
                </a:solidFill>
                <a:latin typeface="Georgia" panose="02040502050405020303" pitchFamily="18" charset="0"/>
              </a:rPr>
              <a:t>Assessment </a:t>
            </a:r>
            <a:r>
              <a:rPr lang="en-US" sz="2800" dirty="0">
                <a:solidFill>
                  <a:schemeClr val="tx1"/>
                </a:solidFill>
                <a:latin typeface="Georgia" panose="02040502050405020303" pitchFamily="18" charset="0"/>
              </a:rPr>
              <a:t>should </a:t>
            </a:r>
            <a:r>
              <a:rPr lang="en-US" sz="2800" dirty="0" smtClean="0">
                <a:solidFill>
                  <a:schemeClr val="tx1"/>
                </a:solidFill>
                <a:latin typeface="Georgia" panose="02040502050405020303" pitchFamily="18" charset="0"/>
              </a:rPr>
              <a:t>tell </a:t>
            </a:r>
            <a:r>
              <a:rPr lang="en-US" sz="2800" dirty="0">
                <a:solidFill>
                  <a:schemeClr val="tx1"/>
                </a:solidFill>
                <a:latin typeface="Georgia" panose="02040502050405020303" pitchFamily="18" charset="0"/>
              </a:rPr>
              <a:t>us</a:t>
            </a:r>
            <a:r>
              <a:rPr lang="en-US" sz="2800" dirty="0" smtClean="0">
                <a:solidFill>
                  <a:schemeClr val="tx1"/>
                </a:solidFill>
                <a:latin typeface="Georgia" panose="02040502050405020303" pitchFamily="18" charset="0"/>
              </a:rPr>
              <a:t>:</a:t>
            </a:r>
          </a:p>
          <a:p>
            <a:pPr lvl="0" indent="-228600">
              <a:lnSpc>
                <a:spcPct val="100000"/>
              </a:lnSpc>
              <a:buSzPct val="100000"/>
              <a:buFont typeface="Arial" panose="020B0604020202020204" pitchFamily="34" charset="0"/>
              <a:buChar char="•"/>
            </a:pPr>
            <a:r>
              <a:rPr lang="en-US" sz="2400" dirty="0" smtClean="0">
                <a:solidFill>
                  <a:srgbClr val="000000"/>
                </a:solidFill>
                <a:latin typeface="Georgia" panose="02040502050405020303" pitchFamily="18" charset="0"/>
                <a:ea typeface="Calibri"/>
                <a:cs typeface="Calibri"/>
                <a:sym typeface="Calibri"/>
              </a:rPr>
              <a:t>family </a:t>
            </a:r>
            <a:r>
              <a:rPr lang="en-US" sz="2400" dirty="0">
                <a:solidFill>
                  <a:srgbClr val="000000"/>
                </a:solidFill>
                <a:latin typeface="Georgia" panose="02040502050405020303" pitchFamily="18" charset="0"/>
                <a:ea typeface="Calibri"/>
                <a:cs typeface="Calibri"/>
                <a:sym typeface="Calibri"/>
              </a:rPr>
              <a:t>r</a:t>
            </a:r>
            <a:r>
              <a:rPr lang="en-US" sz="2400" dirty="0" smtClean="0">
                <a:solidFill>
                  <a:srgbClr val="000000"/>
                </a:solidFill>
                <a:latin typeface="Georgia" panose="02040502050405020303" pitchFamily="18" charset="0"/>
                <a:ea typeface="Calibri"/>
                <a:cs typeface="Calibri"/>
                <a:sym typeface="Calibri"/>
              </a:rPr>
              <a:t>esources, priorities. and concerns</a:t>
            </a:r>
            <a:endParaRPr lang="en-US" sz="2400" dirty="0" smtClean="0">
              <a:solidFill>
                <a:schemeClr val="tx1"/>
              </a:solidFill>
              <a:latin typeface="Georgia" panose="02040502050405020303" pitchFamily="18" charset="0"/>
            </a:endParaRPr>
          </a:p>
          <a:p>
            <a:pPr indent="-228600">
              <a:lnSpc>
                <a:spcPct val="100000"/>
              </a:lnSpc>
              <a:buSzPct val="100000"/>
              <a:buFont typeface="Arial" panose="020B0604020202020204" pitchFamily="34" charset="0"/>
              <a:buChar char="•"/>
            </a:pPr>
            <a:r>
              <a:rPr lang="en-US" sz="2400" dirty="0" smtClean="0">
                <a:solidFill>
                  <a:schemeClr val="tx1"/>
                </a:solidFill>
                <a:latin typeface="Georgia" panose="02040502050405020303" pitchFamily="18" charset="0"/>
              </a:rPr>
              <a:t>the </a:t>
            </a:r>
            <a:r>
              <a:rPr lang="en-US" sz="2400" dirty="0">
                <a:solidFill>
                  <a:schemeClr val="tx1"/>
                </a:solidFill>
                <a:latin typeface="Georgia" panose="02040502050405020303" pitchFamily="18" charset="0"/>
              </a:rPr>
              <a:t>children’s interests and preferences</a:t>
            </a:r>
          </a:p>
          <a:p>
            <a:pPr indent="-228600">
              <a:lnSpc>
                <a:spcPct val="100000"/>
              </a:lnSpc>
              <a:buSzPct val="100000"/>
              <a:buFont typeface="Arial" panose="020B0604020202020204" pitchFamily="34" charset="0"/>
              <a:buChar char="•"/>
            </a:pPr>
            <a:r>
              <a:rPr lang="en-US" sz="2400" dirty="0">
                <a:solidFill>
                  <a:schemeClr val="tx1"/>
                </a:solidFill>
                <a:latin typeface="Georgia" panose="02040502050405020303" pitchFamily="18" charset="0"/>
              </a:rPr>
              <a:t>d</a:t>
            </a:r>
            <a:r>
              <a:rPr lang="en-US" sz="2400" dirty="0" smtClean="0">
                <a:solidFill>
                  <a:schemeClr val="tx1"/>
                </a:solidFill>
                <a:latin typeface="Georgia" panose="02040502050405020303" pitchFamily="18" charset="0"/>
              </a:rPr>
              <a:t>evelopmental and content areas</a:t>
            </a:r>
            <a:endParaRPr lang="en-US" sz="2400" dirty="0">
              <a:solidFill>
                <a:schemeClr val="tx1"/>
              </a:solidFill>
              <a:latin typeface="Georgia" panose="02040502050405020303" pitchFamily="18" charset="0"/>
            </a:endParaRPr>
          </a:p>
          <a:p>
            <a:endParaRPr lang="en-US" sz="2400" dirty="0">
              <a:solidFill>
                <a:schemeClr val="tx1"/>
              </a:solidFill>
              <a:latin typeface="Georgia" panose="02040502050405020303" pitchFamily="18" charset="0"/>
            </a:endParaRPr>
          </a:p>
          <a:p>
            <a:endParaRPr lang="en-US" sz="2400" dirty="0">
              <a:latin typeface="Georgia" panose="02040502050405020303" pitchFamily="18" charset="0"/>
            </a:endParaRPr>
          </a:p>
        </p:txBody>
      </p:sp>
    </p:spTree>
    <p:extLst>
      <p:ext uri="{BB962C8B-B14F-4D97-AF65-F5344CB8AC3E}">
        <p14:creationId xmlns:p14="http://schemas.microsoft.com/office/powerpoint/2010/main" val="73821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94"/>
        <p:cNvGrpSpPr/>
        <p:nvPr/>
      </p:nvGrpSpPr>
      <p:grpSpPr>
        <a:xfrm>
          <a:off x="0" y="0"/>
          <a:ext cx="0" cy="0"/>
          <a:chOff x="0" y="0"/>
          <a:chExt cx="0" cy="0"/>
        </a:xfrm>
      </p:grpSpPr>
      <p:sp>
        <p:nvSpPr>
          <p:cNvPr id="195" name="Google Shape;195;p38"/>
          <p:cNvSpPr txBox="1">
            <a:spLocks noGrp="1"/>
          </p:cNvSpPr>
          <p:nvPr>
            <p:ph type="body" idx="1"/>
          </p:nvPr>
        </p:nvSpPr>
        <p:spPr>
          <a:xfrm>
            <a:off x="162410" y="1038102"/>
            <a:ext cx="8711623" cy="3864824"/>
          </a:xfrm>
          <a:prstGeom prst="rect">
            <a:avLst/>
          </a:prstGeom>
          <a:noFill/>
          <a:ln>
            <a:noFill/>
          </a:ln>
        </p:spPr>
        <p:txBody>
          <a:bodyPr spcFirstLastPara="1" wrap="square" lIns="91425" tIns="45700" rIns="91425" bIns="45700" anchor="t" anchorCtr="0">
            <a:noAutofit/>
          </a:bodyPr>
          <a:lstStyle/>
          <a:p>
            <a:pPr marR="0" lvl="0" indent="-228600" algn="l" rtl="0">
              <a:lnSpc>
                <a:spcPct val="100000"/>
              </a:lnSpc>
              <a:spcBef>
                <a:spcPts val="0"/>
              </a:spcBef>
              <a:spcAft>
                <a:spcPts val="0"/>
              </a:spcAft>
              <a:buClr>
                <a:srgbClr val="000000"/>
              </a:buClr>
              <a:buSzPct val="100000"/>
              <a:buFont typeface="Arial" panose="020B0604020202020204" pitchFamily="34" charset="0"/>
              <a:buChar char="•"/>
            </a:pPr>
            <a:r>
              <a:rPr lang="en" sz="3200" i="0" u="none" strike="noStrike" cap="none" dirty="0" smtClean="0">
                <a:solidFill>
                  <a:srgbClr val="000000"/>
                </a:solidFill>
                <a:latin typeface="Georgia" panose="02040502050405020303" pitchFamily="18" charset="0"/>
                <a:ea typeface="Times New Roman"/>
                <a:cs typeface="Times New Roman"/>
                <a:sym typeface="Times New Roman"/>
              </a:rPr>
              <a:t>Is comprehensive</a:t>
            </a:r>
            <a:endParaRPr sz="3200" dirty="0">
              <a:solidFill>
                <a:srgbClr val="000000"/>
              </a:solidFill>
              <a:latin typeface="Georgia" panose="02040502050405020303" pitchFamily="18" charset="0"/>
              <a:ea typeface="Times New Roman"/>
              <a:cs typeface="Times New Roman"/>
              <a:sym typeface="Times New Roman"/>
            </a:endParaRPr>
          </a:p>
          <a:p>
            <a:pPr marR="0" lvl="0" indent="-228600" algn="l" rtl="0">
              <a:lnSpc>
                <a:spcPct val="100000"/>
              </a:lnSpc>
              <a:spcBef>
                <a:spcPts val="400"/>
              </a:spcBef>
              <a:spcAft>
                <a:spcPts val="0"/>
              </a:spcAft>
              <a:buClr>
                <a:srgbClr val="000000"/>
              </a:buClr>
              <a:buSzPct val="100000"/>
              <a:buFont typeface="Arial" panose="020B0604020202020204" pitchFamily="34" charset="0"/>
              <a:buChar char="•"/>
            </a:pPr>
            <a:r>
              <a:rPr lang="en" sz="3200" i="0" u="none" strike="noStrike" cap="none" dirty="0">
                <a:solidFill>
                  <a:srgbClr val="000000"/>
                </a:solidFill>
                <a:latin typeface="Georgia" panose="02040502050405020303" pitchFamily="18" charset="0"/>
                <a:ea typeface="Times New Roman"/>
                <a:cs typeface="Times New Roman"/>
                <a:sym typeface="Times New Roman"/>
              </a:rPr>
              <a:t>Provides baseline information on every child</a:t>
            </a:r>
            <a:endParaRPr sz="3200" dirty="0">
              <a:solidFill>
                <a:srgbClr val="000000"/>
              </a:solidFill>
              <a:latin typeface="Georgia" panose="02040502050405020303" pitchFamily="18" charset="0"/>
              <a:ea typeface="Times New Roman"/>
              <a:cs typeface="Times New Roman"/>
              <a:sym typeface="Times New Roman"/>
            </a:endParaRPr>
          </a:p>
          <a:p>
            <a:pPr marR="0" lvl="0" indent="-228600" algn="l" rtl="0">
              <a:lnSpc>
                <a:spcPct val="100000"/>
              </a:lnSpc>
              <a:spcBef>
                <a:spcPts val="400"/>
              </a:spcBef>
              <a:spcAft>
                <a:spcPts val="0"/>
              </a:spcAft>
              <a:buClr>
                <a:srgbClr val="000000"/>
              </a:buClr>
              <a:buSzPct val="100000"/>
              <a:buFont typeface="Arial" panose="020B0604020202020204" pitchFamily="34" charset="0"/>
              <a:buChar char="•"/>
            </a:pPr>
            <a:r>
              <a:rPr lang="en" sz="3200" i="0" u="none" strike="noStrike" cap="none" dirty="0">
                <a:solidFill>
                  <a:srgbClr val="000000"/>
                </a:solidFill>
                <a:latin typeface="Georgia" panose="02040502050405020303" pitchFamily="18" charset="0"/>
                <a:ea typeface="Times New Roman"/>
                <a:cs typeface="Times New Roman"/>
                <a:sym typeface="Times New Roman"/>
              </a:rPr>
              <a:t>Identifies children’s interest and preferences</a:t>
            </a:r>
            <a:endParaRPr sz="3200" dirty="0">
              <a:solidFill>
                <a:srgbClr val="000000"/>
              </a:solidFill>
              <a:latin typeface="Georgia" panose="02040502050405020303" pitchFamily="18" charset="0"/>
              <a:ea typeface="Times New Roman"/>
              <a:cs typeface="Times New Roman"/>
              <a:sym typeface="Times New Roman"/>
            </a:endParaRPr>
          </a:p>
          <a:p>
            <a:pPr marR="0" lvl="0" indent="-228600" algn="l" rtl="0">
              <a:lnSpc>
                <a:spcPct val="100000"/>
              </a:lnSpc>
              <a:spcBef>
                <a:spcPts val="400"/>
              </a:spcBef>
              <a:spcAft>
                <a:spcPts val="0"/>
              </a:spcAft>
              <a:buClr>
                <a:srgbClr val="000000"/>
              </a:buClr>
              <a:buSzPct val="100000"/>
              <a:buFont typeface="Arial" panose="020B0604020202020204" pitchFamily="34" charset="0"/>
              <a:buChar char="•"/>
            </a:pPr>
            <a:r>
              <a:rPr lang="en" sz="3200" i="0" u="none" strike="noStrike" cap="none" dirty="0">
                <a:solidFill>
                  <a:srgbClr val="000000"/>
                </a:solidFill>
                <a:latin typeface="Georgia" panose="02040502050405020303" pitchFamily="18" charset="0"/>
                <a:ea typeface="Times New Roman"/>
                <a:cs typeface="Times New Roman"/>
                <a:sym typeface="Times New Roman"/>
              </a:rPr>
              <a:t>Captures family resources, </a:t>
            </a:r>
            <a:r>
              <a:rPr lang="en" sz="3200" i="0" u="none" strike="noStrike" cap="none" dirty="0" smtClean="0">
                <a:solidFill>
                  <a:srgbClr val="000000"/>
                </a:solidFill>
                <a:latin typeface="Georgia" panose="02040502050405020303" pitchFamily="18" charset="0"/>
                <a:ea typeface="Times New Roman"/>
                <a:cs typeface="Times New Roman"/>
                <a:sym typeface="Times New Roman"/>
              </a:rPr>
              <a:t>priorities, </a:t>
            </a:r>
            <a:r>
              <a:rPr lang="en" sz="3200" i="0" u="none" strike="noStrike" cap="none" dirty="0">
                <a:solidFill>
                  <a:srgbClr val="000000"/>
                </a:solidFill>
                <a:latin typeface="Georgia" panose="02040502050405020303" pitchFamily="18" charset="0"/>
                <a:ea typeface="Times New Roman"/>
                <a:cs typeface="Times New Roman"/>
                <a:sym typeface="Times New Roman"/>
              </a:rPr>
              <a:t>and concerns</a:t>
            </a:r>
            <a:endParaRPr sz="3200" dirty="0">
              <a:solidFill>
                <a:srgbClr val="000000"/>
              </a:solidFill>
              <a:latin typeface="Georgia" panose="02040502050405020303" pitchFamily="18" charset="0"/>
              <a:ea typeface="Times New Roman"/>
              <a:cs typeface="Times New Roman"/>
              <a:sym typeface="Times New Roman"/>
            </a:endParaRPr>
          </a:p>
          <a:p>
            <a:pPr marR="0" lvl="0" indent="-228600" algn="l" rtl="0">
              <a:lnSpc>
                <a:spcPct val="100000"/>
              </a:lnSpc>
              <a:spcBef>
                <a:spcPts val="400"/>
              </a:spcBef>
              <a:spcAft>
                <a:spcPts val="0"/>
              </a:spcAft>
              <a:buClr>
                <a:srgbClr val="000000"/>
              </a:buClr>
              <a:buSzPct val="100000"/>
              <a:buFont typeface="Arial" panose="020B0604020202020204" pitchFamily="34" charset="0"/>
              <a:buChar char="•"/>
            </a:pPr>
            <a:r>
              <a:rPr lang="en" sz="3200" i="0" u="none" strike="noStrike" cap="none" dirty="0">
                <a:solidFill>
                  <a:srgbClr val="000000"/>
                </a:solidFill>
                <a:latin typeface="Georgia" panose="02040502050405020303" pitchFamily="18" charset="0"/>
                <a:ea typeface="Times New Roman"/>
                <a:cs typeface="Times New Roman"/>
                <a:sym typeface="Times New Roman"/>
              </a:rPr>
              <a:t>Guides the development of activities and instruction</a:t>
            </a:r>
            <a:endParaRPr sz="3200" dirty="0">
              <a:solidFill>
                <a:srgbClr val="000000"/>
              </a:solidFill>
              <a:latin typeface="Georgia" panose="02040502050405020303" pitchFamily="18" charset="0"/>
              <a:ea typeface="Times New Roman"/>
              <a:cs typeface="Times New Roman"/>
              <a:sym typeface="Times New Roman"/>
            </a:endParaRPr>
          </a:p>
        </p:txBody>
      </p:sp>
      <p:sp>
        <p:nvSpPr>
          <p:cNvPr id="196" name="Google Shape;196;p38"/>
          <p:cNvSpPr txBox="1">
            <a:spLocks noGrp="1"/>
          </p:cNvSpPr>
          <p:nvPr>
            <p:ph type="title"/>
          </p:nvPr>
        </p:nvSpPr>
        <p:spPr>
          <a:xfrm>
            <a:off x="162411" y="182453"/>
            <a:ext cx="85206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100"/>
              <a:buFont typeface="Arial"/>
              <a:buNone/>
            </a:pPr>
            <a:r>
              <a:rPr lang="en" sz="4400" i="0" u="none" strike="noStrike" cap="none" dirty="0">
                <a:solidFill>
                  <a:srgbClr val="000000"/>
                </a:solidFill>
                <a:latin typeface="Georgia" panose="02040502050405020303" pitchFamily="18" charset="0"/>
                <a:ea typeface="Times New Roman"/>
                <a:cs typeface="Times New Roman"/>
                <a:sym typeface="Times New Roman"/>
              </a:rPr>
              <a:t>Assessment </a:t>
            </a:r>
            <a:r>
              <a:rPr lang="en" sz="4400" i="0" u="none" strike="noStrike" cap="none" dirty="0" smtClean="0">
                <a:solidFill>
                  <a:srgbClr val="000000"/>
                </a:solidFill>
                <a:latin typeface="Georgia" panose="02040502050405020303" pitchFamily="18" charset="0"/>
                <a:ea typeface="Times New Roman"/>
                <a:cs typeface="Times New Roman"/>
                <a:sym typeface="Times New Roman"/>
              </a:rPr>
              <a:t>Component….</a:t>
            </a:r>
            <a:endParaRPr sz="4400" i="0" u="none" strike="noStrike" cap="none"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39"/>
          <p:cNvSpPr txBox="1">
            <a:spLocks noGrp="1"/>
          </p:cNvSpPr>
          <p:nvPr>
            <p:ph type="title"/>
          </p:nvPr>
        </p:nvSpPr>
        <p:spPr>
          <a:xfrm>
            <a:off x="311700" y="288271"/>
            <a:ext cx="85206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6000"/>
              <a:buFont typeface="Arial"/>
              <a:buNone/>
            </a:pPr>
            <a:r>
              <a:rPr lang="en" sz="4400" i="0" u="none" strike="noStrike" cap="none" dirty="0">
                <a:solidFill>
                  <a:srgbClr val="000000"/>
                </a:solidFill>
                <a:latin typeface="Georgia" panose="02040502050405020303" pitchFamily="18" charset="0"/>
                <a:ea typeface="Times New Roman"/>
                <a:cs typeface="Times New Roman"/>
                <a:sym typeface="Times New Roman"/>
              </a:rPr>
              <a:t>True or False</a:t>
            </a:r>
            <a:endParaRPr sz="4400" i="0" u="none" strike="noStrike" cap="none" dirty="0">
              <a:solidFill>
                <a:srgbClr val="000000"/>
              </a:solidFill>
              <a:latin typeface="Georgia" panose="02040502050405020303" pitchFamily="18" charset="0"/>
              <a:ea typeface="Times New Roman"/>
              <a:cs typeface="Times New Roman"/>
              <a:sym typeface="Times New Roman"/>
            </a:endParaRPr>
          </a:p>
        </p:txBody>
      </p:sp>
      <p:pic>
        <p:nvPicPr>
          <p:cNvPr id="204" name="Google Shape;204;p39" descr="&quot;&quot;"/>
          <p:cNvPicPr preferRelativeResize="0"/>
          <p:nvPr/>
        </p:nvPicPr>
        <p:blipFill rotWithShape="1">
          <a:blip r:embed="rId3">
            <a:alphaModFix/>
          </a:blip>
          <a:srcRect/>
          <a:stretch/>
        </p:blipFill>
        <p:spPr>
          <a:xfrm>
            <a:off x="3260447" y="1338816"/>
            <a:ext cx="2623105" cy="3450897"/>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10" name="Google Shape;210;p40"/>
          <p:cNvSpPr txBox="1">
            <a:spLocks noGrp="1"/>
          </p:cNvSpPr>
          <p:nvPr>
            <p:ph type="title"/>
          </p:nvPr>
        </p:nvSpPr>
        <p:spPr>
          <a:xfrm>
            <a:off x="123566" y="90615"/>
            <a:ext cx="8872153" cy="168772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3600"/>
              <a:buFont typeface="Arial"/>
              <a:buNone/>
            </a:pPr>
            <a:r>
              <a:rPr lang="en" sz="3200" b="0" u="none" strike="noStrike" cap="none" dirty="0">
                <a:solidFill>
                  <a:srgbClr val="000000"/>
                </a:solidFill>
                <a:latin typeface="Georgia" panose="02040502050405020303" pitchFamily="18" charset="0"/>
                <a:ea typeface="Times New Roman"/>
                <a:cs typeface="Times New Roman"/>
                <a:sym typeface="Times New Roman"/>
              </a:rPr>
              <a:t>A process of gathering, documenting, summarizing, analyzing, and using information  about young children to make decisions</a:t>
            </a:r>
            <a:endParaRPr sz="3200" b="0" u="none" strike="noStrike" cap="none" dirty="0">
              <a:solidFill>
                <a:srgbClr val="000000"/>
              </a:solidFill>
              <a:latin typeface="Georgia" panose="02040502050405020303" pitchFamily="18" charset="0"/>
              <a:ea typeface="Times New Roman"/>
              <a:cs typeface="Times New Roman"/>
              <a:sym typeface="Times New Roman"/>
            </a:endParaRPr>
          </a:p>
        </p:txBody>
      </p:sp>
      <p:pic>
        <p:nvPicPr>
          <p:cNvPr id="209" name="Google Shape;209;p40" descr="Wordle showing all the many components of assessment and definition of this progress."/>
          <p:cNvPicPr preferRelativeResize="0"/>
          <p:nvPr/>
        </p:nvPicPr>
        <p:blipFill rotWithShape="1">
          <a:blip r:embed="rId3">
            <a:alphaModFix/>
          </a:blip>
          <a:srcRect l="-1329" t="7511" r="1329" b="9300"/>
          <a:stretch/>
        </p:blipFill>
        <p:spPr>
          <a:xfrm>
            <a:off x="0" y="1778342"/>
            <a:ext cx="8055428" cy="294149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sp>
        <p:nvSpPr>
          <p:cNvPr id="215" name="Google Shape;215;p41"/>
          <p:cNvSpPr txBox="1">
            <a:spLocks noGrp="1"/>
          </p:cNvSpPr>
          <p:nvPr>
            <p:ph type="title"/>
          </p:nvPr>
        </p:nvSpPr>
        <p:spPr>
          <a:xfrm>
            <a:off x="311700" y="190412"/>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smtClean="0">
                <a:latin typeface="Georgia" panose="02040502050405020303" pitchFamily="18" charset="0"/>
                <a:ea typeface="Times New Roman"/>
                <a:cs typeface="Times New Roman"/>
                <a:sym typeface="Times New Roman"/>
                <a:hlinkClick r:id="rId3" tooltip="web link"/>
              </a:rPr>
              <a:t>The Purpose of Assessment</a:t>
            </a:r>
            <a:endParaRPr sz="4400" dirty="0">
              <a:latin typeface="Georgia" panose="02040502050405020303" pitchFamily="18" charset="0"/>
              <a:ea typeface="Times New Roman"/>
              <a:cs typeface="Times New Roman"/>
              <a:sym typeface="Times New Roman"/>
            </a:endParaRPr>
          </a:p>
        </p:txBody>
      </p:sp>
      <p:sp>
        <p:nvSpPr>
          <p:cNvPr id="218" name="Google Shape;218;p41"/>
          <p:cNvSpPr txBox="1"/>
          <p:nvPr/>
        </p:nvSpPr>
        <p:spPr>
          <a:xfrm>
            <a:off x="174171" y="3936396"/>
            <a:ext cx="7724504" cy="1207103"/>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400" dirty="0" smtClean="0">
                <a:solidFill>
                  <a:schemeClr val="dk1"/>
                </a:solidFill>
                <a:latin typeface="Georgia" panose="02040502050405020303" pitchFamily="18" charset="0"/>
              </a:rPr>
              <a:t>Kristie </a:t>
            </a:r>
            <a:r>
              <a:rPr lang="en" sz="2400" dirty="0">
                <a:solidFill>
                  <a:schemeClr val="dk1"/>
                </a:solidFill>
                <a:latin typeface="Georgia" panose="02040502050405020303" pitchFamily="18" charset="0"/>
              </a:rPr>
              <a:t>Pretti-Frontzcak, B2K Solutions, Retrieved from </a:t>
            </a:r>
            <a:r>
              <a:rPr lang="en" sz="2400" u="sng" dirty="0">
                <a:solidFill>
                  <a:schemeClr val="accent5"/>
                </a:solidFill>
                <a:latin typeface="Georgia" panose="02040502050405020303" pitchFamily="18" charset="0"/>
                <a:hlinkClick r:id="rId3" tooltip="website link"/>
              </a:rPr>
              <a:t>https://</a:t>
            </a:r>
            <a:r>
              <a:rPr lang="en" sz="2400" u="sng" dirty="0" smtClean="0">
                <a:solidFill>
                  <a:schemeClr val="accent5"/>
                </a:solidFill>
                <a:latin typeface="Georgia" panose="02040502050405020303" pitchFamily="18" charset="0"/>
                <a:hlinkClick r:id="rId3" tooltip="website link"/>
              </a:rPr>
              <a:t>www.youtube.com/watch?v=TQanyOvGumg&amp;feature=youtu.be</a:t>
            </a:r>
            <a:endParaRPr sz="2400" dirty="0">
              <a:solidFill>
                <a:schemeClr val="dk1"/>
              </a:solidFill>
              <a:latin typeface="Georgia" panose="02040502050405020303" pitchFamily="18" charset="0"/>
            </a:endParaRPr>
          </a:p>
          <a:p>
            <a:pPr marL="0" lvl="0" indent="0" algn="l" rtl="0">
              <a:spcBef>
                <a:spcPts val="0"/>
              </a:spcBef>
              <a:spcAft>
                <a:spcPts val="0"/>
              </a:spcAft>
              <a:buNone/>
            </a:pPr>
            <a:endParaRPr sz="2400" dirty="0">
              <a:latin typeface="Georgia" panose="02040502050405020303" pitchFamily="18" charset="0"/>
            </a:endParaRPr>
          </a:p>
        </p:txBody>
      </p:sp>
      <p:pic>
        <p:nvPicPr>
          <p:cNvPr id="2" name="Picture 1" descr="&quot;&quot;"/>
          <p:cNvPicPr>
            <a:picLocks noChangeAspect="1"/>
          </p:cNvPicPr>
          <p:nvPr/>
        </p:nvPicPr>
        <p:blipFill>
          <a:blip r:embed="rId4"/>
          <a:stretch>
            <a:fillRect/>
          </a:stretch>
        </p:blipFill>
        <p:spPr>
          <a:xfrm>
            <a:off x="2043112" y="862825"/>
            <a:ext cx="5057775" cy="307357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5731</Words>
  <Application>Microsoft Office PowerPoint</Application>
  <PresentationFormat>On-screen Show (16:9)</PresentationFormat>
  <Paragraphs>442</Paragraphs>
  <Slides>37</Slides>
  <Notes>37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vt:i4>
      </vt:variant>
    </vt:vector>
  </HeadingPairs>
  <TitlesOfParts>
    <vt:vector size="51" baseType="lpstr">
      <vt:lpstr>Arial Black</vt:lpstr>
      <vt:lpstr>Times</vt:lpstr>
      <vt:lpstr>Arial</vt:lpstr>
      <vt:lpstr>Candara</vt:lpstr>
      <vt:lpstr>Noto Sans Symbols</vt:lpstr>
      <vt:lpstr>Source Sans Pro</vt:lpstr>
      <vt:lpstr>Rambla</vt:lpstr>
      <vt:lpstr>Verdana</vt:lpstr>
      <vt:lpstr>Times New Roman</vt:lpstr>
      <vt:lpstr>Calibri</vt:lpstr>
      <vt:lpstr>Georgia</vt:lpstr>
      <vt:lpstr>Courier New</vt:lpstr>
      <vt:lpstr>Simple Light</vt:lpstr>
      <vt:lpstr>Simple Light</vt:lpstr>
      <vt:lpstr>  Inclusive Placement Opportunities for Preschoolers:  A Systems Approach to Preschool Inclusive Practices</vt:lpstr>
      <vt:lpstr>Module 6: Assessment in Early Childhood Inclusive Environments</vt:lpstr>
      <vt:lpstr>Learning Objectives </vt:lpstr>
      <vt:lpstr>Assessment</vt:lpstr>
      <vt:lpstr>Assessment (con’t.)</vt:lpstr>
      <vt:lpstr>Assessment Component….</vt:lpstr>
      <vt:lpstr>True or False</vt:lpstr>
      <vt:lpstr>A process of gathering, documenting, summarizing, analyzing, and using information  about young children to make decisions</vt:lpstr>
      <vt:lpstr>The Purpose of Assessment</vt:lpstr>
      <vt:lpstr>Recommended Assessment Practices </vt:lpstr>
      <vt:lpstr>Authentic Assessment in Plain English </vt:lpstr>
      <vt:lpstr>Traditional v. Authentic</vt:lpstr>
      <vt:lpstr>Authentic Assessment Practices </vt:lpstr>
      <vt:lpstr>Involve Families in the Process</vt:lpstr>
      <vt:lpstr>Strategies for Involving Families</vt:lpstr>
      <vt:lpstr>Gather Information </vt:lpstr>
      <vt:lpstr>Gathering Information from Families</vt:lpstr>
      <vt:lpstr>Conduct the Observation in a Familiar Setting</vt:lpstr>
      <vt:lpstr>Documenting Child Progress</vt:lpstr>
      <vt:lpstr>Methods to Document Observations</vt:lpstr>
      <vt:lpstr>Types of Assessments for Program Planning </vt:lpstr>
      <vt:lpstr>CBA/CEA to Determine… </vt:lpstr>
      <vt:lpstr>Characteristics of High Quality CBA</vt:lpstr>
      <vt:lpstr>Examples of CBA/CEAs </vt:lpstr>
      <vt:lpstr>Administer Using Recommended Practices </vt:lpstr>
      <vt:lpstr>Let’s Review Assessments</vt:lpstr>
      <vt:lpstr>Children with Significant Disabilities </vt:lpstr>
      <vt:lpstr>Analyze Information</vt:lpstr>
      <vt:lpstr>   </vt:lpstr>
      <vt:lpstr>Interpreting</vt:lpstr>
      <vt:lpstr>Identifying, prioritizing needs</vt:lpstr>
      <vt:lpstr>Identifying Needs  </vt:lpstr>
      <vt:lpstr>Prioritizing Needs  </vt:lpstr>
      <vt:lpstr>Matching Instruction  </vt:lpstr>
      <vt:lpstr>Resources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Placement Opportunities  for Preschoolers:</dc:title>
  <dc:creator>Jacqueline Kilkeary</dc:creator>
  <cp:lastModifiedBy>Jacqueline Kilkeary</cp:lastModifiedBy>
  <cp:revision>81</cp:revision>
  <dcterms:modified xsi:type="dcterms:W3CDTF">2019-07-01T00:47:12Z</dcterms:modified>
</cp:coreProperties>
</file>